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6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7" d="100"/>
        <a:sy n="12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63ED-1BA9-934E-85AE-13D534B89211}" type="datetimeFigureOut">
              <a:rPr lang="en-US" smtClean="0"/>
              <a:t>10/18/20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FFF8-18DF-DE47-9E6C-575D09A03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19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63ED-1BA9-934E-85AE-13D534B89211}" type="datetimeFigureOut">
              <a:rPr lang="en-US" smtClean="0"/>
              <a:t>10/18/20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FFF8-18DF-DE47-9E6C-575D09A03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21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63ED-1BA9-934E-85AE-13D534B89211}" type="datetimeFigureOut">
              <a:rPr lang="en-US" smtClean="0"/>
              <a:t>10/18/20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FFF8-18DF-DE47-9E6C-575D09A03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2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63ED-1BA9-934E-85AE-13D534B89211}" type="datetimeFigureOut">
              <a:rPr lang="en-US" smtClean="0"/>
              <a:t>10/18/20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FFF8-18DF-DE47-9E6C-575D09A03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6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63ED-1BA9-934E-85AE-13D534B89211}" type="datetimeFigureOut">
              <a:rPr lang="en-US" smtClean="0"/>
              <a:t>10/18/20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FFF8-18DF-DE47-9E6C-575D09A03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4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63ED-1BA9-934E-85AE-13D534B89211}" type="datetimeFigureOut">
              <a:rPr lang="en-US" smtClean="0"/>
              <a:t>10/18/20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FFF8-18DF-DE47-9E6C-575D09A03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62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63ED-1BA9-934E-85AE-13D534B89211}" type="datetimeFigureOut">
              <a:rPr lang="en-US" smtClean="0"/>
              <a:t>10/18/20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FFF8-18DF-DE47-9E6C-575D09A03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10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63ED-1BA9-934E-85AE-13D534B89211}" type="datetimeFigureOut">
              <a:rPr lang="en-US" smtClean="0"/>
              <a:t>10/18/20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FFF8-18DF-DE47-9E6C-575D09A03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4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63ED-1BA9-934E-85AE-13D534B89211}" type="datetimeFigureOut">
              <a:rPr lang="en-US" smtClean="0"/>
              <a:t>10/18/20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FFF8-18DF-DE47-9E6C-575D09A03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5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63ED-1BA9-934E-85AE-13D534B89211}" type="datetimeFigureOut">
              <a:rPr lang="en-US" smtClean="0"/>
              <a:t>10/18/20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FFF8-18DF-DE47-9E6C-575D09A03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63ED-1BA9-934E-85AE-13D534B89211}" type="datetimeFigureOut">
              <a:rPr lang="en-US" smtClean="0"/>
              <a:t>10/18/20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FFF8-18DF-DE47-9E6C-575D09A03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88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263ED-1BA9-934E-85AE-13D534B89211}" type="datetimeFigureOut">
              <a:rPr lang="en-US" smtClean="0"/>
              <a:t>10/18/20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0FFF8-18DF-DE47-9E6C-575D09A03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5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F84A32A-368A-9249-B192-C9F8879C7483}"/>
              </a:ext>
            </a:extLst>
          </p:cNvPr>
          <p:cNvSpPr txBox="1"/>
          <p:nvPr/>
        </p:nvSpPr>
        <p:spPr>
          <a:xfrm>
            <a:off x="159026" y="879689"/>
            <a:ext cx="872655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Another Application of Filter Scanner Design- Solar Cell Calibration</a:t>
            </a:r>
          </a:p>
          <a:p>
            <a:endParaRPr lang="en-US" dirty="0"/>
          </a:p>
          <a:p>
            <a:r>
              <a:rPr lang="en-US" dirty="0"/>
              <a:t>C Stubbs, Oct 19, 2020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The foundational ‘metrology’ (measurement science) standard for our instrumental calibration approach is a Silicon photodiode whose quantum efficiency is known with a fractional uncertainty of less than a part per thousand.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Our goal is to transfer this knowledge to other systems and instruments.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62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B152759-198E-2B49-A3A2-1E631D90C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49" y="1310783"/>
            <a:ext cx="2601164" cy="33843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310E97-F559-1647-9C05-47573A9E3091}"/>
              </a:ext>
            </a:extLst>
          </p:cNvPr>
          <p:cNvSpPr txBox="1"/>
          <p:nvPr/>
        </p:nvSpPr>
        <p:spPr>
          <a:xfrm>
            <a:off x="397566" y="447262"/>
            <a:ext cx="3876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S2281 photodiode, manufactured by Hamamatsu and calibrated by NIST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4E2B60-264E-DD44-9850-E2C59DE1E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340" y="282164"/>
            <a:ext cx="3917764" cy="56354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C079A5-CF35-5647-B8D8-6F3894C8D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7871" y="5844209"/>
            <a:ext cx="4766129" cy="88473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3A9C4C7-BE03-304C-A254-D388DDB076D3}"/>
              </a:ext>
            </a:extLst>
          </p:cNvPr>
          <p:cNvSpPr txBox="1"/>
          <p:nvPr/>
        </p:nvSpPr>
        <p:spPr>
          <a:xfrm>
            <a:off x="335715" y="5191541"/>
            <a:ext cx="1582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cm diameter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7CEF7A-CF68-D944-9AC2-F34D359FE1BE}"/>
              </a:ext>
            </a:extLst>
          </p:cNvPr>
          <p:cNvCxnSpPr/>
          <p:nvPr/>
        </p:nvCxnSpPr>
        <p:spPr>
          <a:xfrm flipV="1">
            <a:off x="805070" y="2802835"/>
            <a:ext cx="894521" cy="238870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596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53E7EC6-BD03-7C4A-A8A1-3CE18F565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943" y="2893297"/>
            <a:ext cx="7112057" cy="33288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08CF84-7AB6-5F4F-9D54-00576FC4AFCC}"/>
              </a:ext>
            </a:extLst>
          </p:cNvPr>
          <p:cNvSpPr txBox="1"/>
          <p:nvPr/>
        </p:nvSpPr>
        <p:spPr>
          <a:xfrm>
            <a:off x="208722" y="296383"/>
            <a:ext cx="8726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Conceptual plan:</a:t>
            </a:r>
          </a:p>
          <a:p>
            <a:r>
              <a:rPr lang="en-US" dirty="0"/>
              <a:t>Deliver known dose of photons to main telescope, and determine what fraction we detect. </a:t>
            </a:r>
          </a:p>
        </p:txBody>
      </p:sp>
      <p:sp>
        <p:nvSpPr>
          <p:cNvPr id="3" name="Can 2">
            <a:extLst>
              <a:ext uri="{FF2B5EF4-FFF2-40B4-BE49-F238E27FC236}">
                <a16:creationId xmlns:a16="http://schemas.microsoft.com/office/drawing/2014/main" id="{484F44B7-9D7F-C248-9921-D2FCC2A75E5B}"/>
              </a:ext>
            </a:extLst>
          </p:cNvPr>
          <p:cNvSpPr/>
          <p:nvPr/>
        </p:nvSpPr>
        <p:spPr>
          <a:xfrm rot="5400000">
            <a:off x="1332567" y="1808922"/>
            <a:ext cx="2006981" cy="178904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n 19">
            <a:extLst>
              <a:ext uri="{FF2B5EF4-FFF2-40B4-BE49-F238E27FC236}">
                <a16:creationId xmlns:a16="http://schemas.microsoft.com/office/drawing/2014/main" id="{17526471-3DDF-A148-96E7-9C87A3CCE386}"/>
              </a:ext>
            </a:extLst>
          </p:cNvPr>
          <p:cNvSpPr/>
          <p:nvPr/>
        </p:nvSpPr>
        <p:spPr>
          <a:xfrm rot="5400000" flipH="1">
            <a:off x="6462154" y="1926237"/>
            <a:ext cx="506535" cy="45153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89A5BE5-781B-0A4F-9924-9F2DD2DABC12}"/>
              </a:ext>
            </a:extLst>
          </p:cNvPr>
          <p:cNvCxnSpPr/>
          <p:nvPr/>
        </p:nvCxnSpPr>
        <p:spPr>
          <a:xfrm flipH="1">
            <a:off x="3051313" y="1987826"/>
            <a:ext cx="326997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4DE7E1F-8030-FE4E-ABAC-C27C7CD1A701}"/>
              </a:ext>
            </a:extLst>
          </p:cNvPr>
          <p:cNvCxnSpPr/>
          <p:nvPr/>
        </p:nvCxnSpPr>
        <p:spPr>
          <a:xfrm flipH="1">
            <a:off x="3051313" y="2142062"/>
            <a:ext cx="326997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9CB6EF2-E8AF-E84A-87C5-F32DEDBEF194}"/>
              </a:ext>
            </a:extLst>
          </p:cNvPr>
          <p:cNvCxnSpPr/>
          <p:nvPr/>
        </p:nvCxnSpPr>
        <p:spPr>
          <a:xfrm flipH="1">
            <a:off x="3051313" y="2296298"/>
            <a:ext cx="326997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36533F8-2004-2241-8B22-EE28CBBB97D6}"/>
              </a:ext>
            </a:extLst>
          </p:cNvPr>
          <p:cNvSpPr txBox="1"/>
          <p:nvPr/>
        </p:nvSpPr>
        <p:spPr>
          <a:xfrm>
            <a:off x="4273826" y="1655817"/>
            <a:ext cx="2292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Need to know this flux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B13C72-6C0A-5540-8C2E-B9121E90A701}"/>
              </a:ext>
            </a:extLst>
          </p:cNvPr>
          <p:cNvSpPr txBox="1"/>
          <p:nvPr/>
        </p:nvSpPr>
        <p:spPr>
          <a:xfrm>
            <a:off x="7079440" y="1551837"/>
            <a:ext cx="12460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Collimated </a:t>
            </a:r>
          </a:p>
          <a:p>
            <a:r>
              <a:rPr lang="en-US" dirty="0"/>
              <a:t>Beam </a:t>
            </a:r>
          </a:p>
          <a:p>
            <a:r>
              <a:rPr lang="en-US" dirty="0"/>
              <a:t>Projector </a:t>
            </a:r>
          </a:p>
          <a:p>
            <a:r>
              <a:rPr lang="en-US" dirty="0"/>
              <a:t>(CBP)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D6C608-D576-D440-A6B1-EDF19F7D8F98}"/>
              </a:ext>
            </a:extLst>
          </p:cNvPr>
          <p:cNvSpPr txBox="1"/>
          <p:nvPr/>
        </p:nvSpPr>
        <p:spPr>
          <a:xfrm>
            <a:off x="73854" y="2142062"/>
            <a:ext cx="13676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Telescope &amp; </a:t>
            </a:r>
          </a:p>
          <a:p>
            <a:pPr algn="r"/>
            <a:r>
              <a:rPr lang="en-US" dirty="0"/>
              <a:t>Instrument </a:t>
            </a:r>
          </a:p>
          <a:p>
            <a:pPr algn="r"/>
            <a:r>
              <a:rPr lang="en-US" dirty="0"/>
              <a:t>Under test</a:t>
            </a:r>
          </a:p>
        </p:txBody>
      </p:sp>
    </p:spTree>
    <p:extLst>
      <p:ext uri="{BB962C8B-B14F-4D97-AF65-F5344CB8AC3E}">
        <p14:creationId xmlns:p14="http://schemas.microsoft.com/office/powerpoint/2010/main" val="1307156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F84A32A-368A-9249-B192-C9F8879C7483}"/>
              </a:ext>
            </a:extLst>
          </p:cNvPr>
          <p:cNvSpPr txBox="1"/>
          <p:nvPr/>
        </p:nvSpPr>
        <p:spPr>
          <a:xfrm>
            <a:off x="337932" y="97308"/>
            <a:ext cx="819086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Challenges-</a:t>
            </a:r>
          </a:p>
          <a:p>
            <a:endParaRPr lang="en-US" sz="1600" dirty="0"/>
          </a:p>
          <a:p>
            <a:r>
              <a:rPr lang="en-US" sz="1600" dirty="0"/>
              <a:t>We’d like to know how many photons are delivered to instrument under test</a:t>
            </a:r>
          </a:p>
          <a:p>
            <a:r>
              <a:rPr lang="en-US" sz="1600" dirty="0"/>
              <a:t>Photodiode is small compared to output beam size of collimated beam projector  </a:t>
            </a:r>
          </a:p>
          <a:p>
            <a:endParaRPr lang="en-US" sz="1600" dirty="0"/>
          </a:p>
          <a:p>
            <a:r>
              <a:rPr lang="en-US" sz="1600" dirty="0"/>
              <a:t>Four options:</a:t>
            </a:r>
          </a:p>
          <a:p>
            <a:pPr marL="342900" indent="-342900">
              <a:buAutoNum type="arabicParenR"/>
            </a:pPr>
            <a:r>
              <a:rPr lang="en-US" sz="1600" dirty="0"/>
              <a:t>Use integrating sphere and measure intensity at focus </a:t>
            </a:r>
          </a:p>
          <a:p>
            <a:pPr lvl="1"/>
            <a:r>
              <a:rPr lang="en-US" sz="1600" dirty="0"/>
              <a:t>but before the output optics</a:t>
            </a:r>
          </a:p>
          <a:p>
            <a:r>
              <a:rPr lang="en-US" sz="1600" dirty="0"/>
              <a:t>		We then need to measure transmission of </a:t>
            </a:r>
          </a:p>
          <a:p>
            <a:r>
              <a:rPr lang="en-US" sz="1600" dirty="0"/>
              <a:t>		collimator separately. That’s been tough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2) Focus the CBP output beam down to 1 cm spot</a:t>
            </a:r>
          </a:p>
          <a:p>
            <a:r>
              <a:rPr lang="en-US" sz="1600" dirty="0"/>
              <a:t>	can’t easily focus very close by. CBP focal length is 650mm</a:t>
            </a:r>
          </a:p>
          <a:p>
            <a:r>
              <a:rPr lang="en-US" sz="1600" dirty="0"/>
              <a:t>		1/f=1/s+1/s’. Set s’=10m</a:t>
            </a:r>
          </a:p>
          <a:p>
            <a:r>
              <a:rPr lang="en-US" sz="1600" dirty="0"/>
              <a:t>		set s=4 meters, then s’=776mm so focus moves 120mm=5 inches</a:t>
            </a:r>
          </a:p>
          <a:p>
            <a:r>
              <a:rPr lang="en-US" sz="1600" dirty="0"/>
              <a:t>	refocusing changes the portions of the mirrors that light strikes = bad thing.</a:t>
            </a:r>
          </a:p>
          <a:p>
            <a:endParaRPr lang="en-US" sz="1600" dirty="0"/>
          </a:p>
          <a:p>
            <a:r>
              <a:rPr lang="en-US" sz="1600" dirty="0"/>
              <a:t>3) Sample a portion of the output beam with photodiode</a:t>
            </a:r>
          </a:p>
          <a:p>
            <a:r>
              <a:rPr lang="en-US" sz="1600" dirty="0"/>
              <a:t>	assumes surface brightness of output is wavelength independent.  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4) Do #3, but also use a much larger calibrated diode to capture and calibrate full output beam.              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842CC7A-AE9C-9447-BF4B-0029BC08F074}"/>
              </a:ext>
            </a:extLst>
          </p:cNvPr>
          <p:cNvSpPr/>
          <p:nvPr/>
        </p:nvSpPr>
        <p:spPr>
          <a:xfrm>
            <a:off x="5878169" y="2663686"/>
            <a:ext cx="606287" cy="606287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AC3414D-B44B-0E48-A7F8-7FD255F34DD2}"/>
              </a:ext>
            </a:extLst>
          </p:cNvPr>
          <p:cNvSpPr/>
          <p:nvPr/>
        </p:nvSpPr>
        <p:spPr>
          <a:xfrm>
            <a:off x="7295324" y="2657057"/>
            <a:ext cx="69574" cy="70567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5B36E00-A77A-C048-B189-9207873AE7B3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7484167" y="2657057"/>
            <a:ext cx="1209952" cy="2579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A8891E0-FC88-A543-88A2-15D1498A83C5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7512328" y="2829336"/>
            <a:ext cx="1181791" cy="856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3440E23-86E1-AA43-8AA7-40AD41CFA310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7484167" y="2914976"/>
            <a:ext cx="1209952" cy="1446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13BEFFD-AA1A-9A45-91E3-6F50F1224BE3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7484167" y="2914976"/>
            <a:ext cx="1209952" cy="3483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35A0D29-9899-1542-8B9A-78500B2F6F62}"/>
              </a:ext>
            </a:extLst>
          </p:cNvPr>
          <p:cNvCxnSpPr>
            <a:cxnSpLocks/>
          </p:cNvCxnSpPr>
          <p:nvPr/>
        </p:nvCxnSpPr>
        <p:spPr>
          <a:xfrm flipV="1">
            <a:off x="6558171" y="2695158"/>
            <a:ext cx="732183" cy="2716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FF31A77-3E7C-144C-AAD9-AE534791DA16}"/>
              </a:ext>
            </a:extLst>
          </p:cNvPr>
          <p:cNvCxnSpPr>
            <a:cxnSpLocks/>
          </p:cNvCxnSpPr>
          <p:nvPr/>
        </p:nvCxnSpPr>
        <p:spPr>
          <a:xfrm>
            <a:off x="6534647" y="3023154"/>
            <a:ext cx="755707" cy="3142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n 26">
            <a:extLst>
              <a:ext uri="{FF2B5EF4-FFF2-40B4-BE49-F238E27FC236}">
                <a16:creationId xmlns:a16="http://schemas.microsoft.com/office/drawing/2014/main" id="{AAB51D08-A49A-CD44-B605-48538EAE3212}"/>
              </a:ext>
            </a:extLst>
          </p:cNvPr>
          <p:cNvSpPr/>
          <p:nvPr/>
        </p:nvSpPr>
        <p:spPr>
          <a:xfrm rot="16200000">
            <a:off x="8713998" y="2835463"/>
            <a:ext cx="119269" cy="15902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59953EF-B73A-194F-8393-9822D8140EDC}"/>
              </a:ext>
            </a:extLst>
          </p:cNvPr>
          <p:cNvSpPr/>
          <p:nvPr/>
        </p:nvSpPr>
        <p:spPr>
          <a:xfrm>
            <a:off x="6284842" y="4264327"/>
            <a:ext cx="606287" cy="606287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CD22035-4BF6-A940-8569-92C6A226F468}"/>
              </a:ext>
            </a:extLst>
          </p:cNvPr>
          <p:cNvSpPr/>
          <p:nvPr/>
        </p:nvSpPr>
        <p:spPr>
          <a:xfrm>
            <a:off x="7701997" y="4257698"/>
            <a:ext cx="69574" cy="70567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558BD0F-8701-C44B-BBCC-D094FD8E4FFE}"/>
              </a:ext>
            </a:extLst>
          </p:cNvPr>
          <p:cNvCxnSpPr/>
          <p:nvPr/>
        </p:nvCxnSpPr>
        <p:spPr>
          <a:xfrm>
            <a:off x="7890840" y="4257698"/>
            <a:ext cx="112312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5F7AEA0-92B4-B340-83A1-A62589590227}"/>
              </a:ext>
            </a:extLst>
          </p:cNvPr>
          <p:cNvCxnSpPr/>
          <p:nvPr/>
        </p:nvCxnSpPr>
        <p:spPr>
          <a:xfrm>
            <a:off x="7919001" y="4429977"/>
            <a:ext cx="112312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6529FF4-2EC5-A043-B187-5AFA87028A09}"/>
              </a:ext>
            </a:extLst>
          </p:cNvPr>
          <p:cNvCxnSpPr/>
          <p:nvPr/>
        </p:nvCxnSpPr>
        <p:spPr>
          <a:xfrm>
            <a:off x="7890840" y="4660233"/>
            <a:ext cx="112312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45D0F9D-2CD0-EB40-904B-5CA86E11ED59}"/>
              </a:ext>
            </a:extLst>
          </p:cNvPr>
          <p:cNvCxnSpPr/>
          <p:nvPr/>
        </p:nvCxnSpPr>
        <p:spPr>
          <a:xfrm>
            <a:off x="7890840" y="4863987"/>
            <a:ext cx="112312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CACBFA9-CA41-F84C-AC1A-551691543E78}"/>
              </a:ext>
            </a:extLst>
          </p:cNvPr>
          <p:cNvCxnSpPr>
            <a:cxnSpLocks/>
          </p:cNvCxnSpPr>
          <p:nvPr/>
        </p:nvCxnSpPr>
        <p:spPr>
          <a:xfrm flipV="1">
            <a:off x="6964844" y="4295799"/>
            <a:ext cx="732183" cy="2716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0529768-3E90-D249-A324-F0EC1C3EE350}"/>
              </a:ext>
            </a:extLst>
          </p:cNvPr>
          <p:cNvCxnSpPr>
            <a:cxnSpLocks/>
          </p:cNvCxnSpPr>
          <p:nvPr/>
        </p:nvCxnSpPr>
        <p:spPr>
          <a:xfrm>
            <a:off x="6941320" y="4623795"/>
            <a:ext cx="755707" cy="3142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n 36">
            <a:extLst>
              <a:ext uri="{FF2B5EF4-FFF2-40B4-BE49-F238E27FC236}">
                <a16:creationId xmlns:a16="http://schemas.microsoft.com/office/drawing/2014/main" id="{DEA8E152-A71C-D54A-B16B-0419319E5E13}"/>
              </a:ext>
            </a:extLst>
          </p:cNvPr>
          <p:cNvSpPr/>
          <p:nvPr/>
        </p:nvSpPr>
        <p:spPr>
          <a:xfrm rot="16200000">
            <a:off x="8230759" y="4690826"/>
            <a:ext cx="119269" cy="15902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CE8BBBC-B03B-5D49-ACE3-FFE7B3E9EAD6}"/>
              </a:ext>
            </a:extLst>
          </p:cNvPr>
          <p:cNvSpPr/>
          <p:nvPr/>
        </p:nvSpPr>
        <p:spPr>
          <a:xfrm>
            <a:off x="3676814" y="5993798"/>
            <a:ext cx="606287" cy="606287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D099E02-2BE6-2540-832D-4D1361867DFA}"/>
              </a:ext>
            </a:extLst>
          </p:cNvPr>
          <p:cNvSpPr/>
          <p:nvPr/>
        </p:nvSpPr>
        <p:spPr>
          <a:xfrm>
            <a:off x="5093969" y="5987169"/>
            <a:ext cx="69574" cy="70567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C8B603F-9E30-7E47-ACE9-1C1DD62C8000}"/>
              </a:ext>
            </a:extLst>
          </p:cNvPr>
          <p:cNvCxnSpPr/>
          <p:nvPr/>
        </p:nvCxnSpPr>
        <p:spPr>
          <a:xfrm>
            <a:off x="5282812" y="5987169"/>
            <a:ext cx="112312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468588F-D74D-4149-A32E-4070DF34843D}"/>
              </a:ext>
            </a:extLst>
          </p:cNvPr>
          <p:cNvCxnSpPr/>
          <p:nvPr/>
        </p:nvCxnSpPr>
        <p:spPr>
          <a:xfrm>
            <a:off x="5310973" y="6159448"/>
            <a:ext cx="112312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2454B20-9735-9E40-8C62-A94E4FD71896}"/>
              </a:ext>
            </a:extLst>
          </p:cNvPr>
          <p:cNvCxnSpPr/>
          <p:nvPr/>
        </p:nvCxnSpPr>
        <p:spPr>
          <a:xfrm>
            <a:off x="5282812" y="6389704"/>
            <a:ext cx="112312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0526B23-9B85-014F-9AA8-51824C791799}"/>
              </a:ext>
            </a:extLst>
          </p:cNvPr>
          <p:cNvCxnSpPr/>
          <p:nvPr/>
        </p:nvCxnSpPr>
        <p:spPr>
          <a:xfrm>
            <a:off x="5282812" y="6593458"/>
            <a:ext cx="112312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FA2D9E5-9C53-3F42-9B55-DABE3F0FA407}"/>
              </a:ext>
            </a:extLst>
          </p:cNvPr>
          <p:cNvCxnSpPr>
            <a:cxnSpLocks/>
          </p:cNvCxnSpPr>
          <p:nvPr/>
        </p:nvCxnSpPr>
        <p:spPr>
          <a:xfrm flipV="1">
            <a:off x="4356816" y="6025270"/>
            <a:ext cx="732183" cy="2716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01D557E-98D2-D64F-B825-F053D36835E7}"/>
              </a:ext>
            </a:extLst>
          </p:cNvPr>
          <p:cNvCxnSpPr>
            <a:cxnSpLocks/>
          </p:cNvCxnSpPr>
          <p:nvPr/>
        </p:nvCxnSpPr>
        <p:spPr>
          <a:xfrm>
            <a:off x="4333292" y="6353266"/>
            <a:ext cx="755707" cy="3142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n 49">
            <a:extLst>
              <a:ext uri="{FF2B5EF4-FFF2-40B4-BE49-F238E27FC236}">
                <a16:creationId xmlns:a16="http://schemas.microsoft.com/office/drawing/2014/main" id="{E5A7940E-DF4E-2D4F-BD2E-B1464A23A859}"/>
              </a:ext>
            </a:extLst>
          </p:cNvPr>
          <p:cNvSpPr/>
          <p:nvPr/>
        </p:nvSpPr>
        <p:spPr>
          <a:xfrm rot="16200000">
            <a:off x="5622731" y="6420297"/>
            <a:ext cx="119269" cy="15902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CAB55D3-6AE9-2A49-B875-56C984E69353}"/>
              </a:ext>
            </a:extLst>
          </p:cNvPr>
          <p:cNvSpPr/>
          <p:nvPr/>
        </p:nvSpPr>
        <p:spPr>
          <a:xfrm>
            <a:off x="5502884" y="1542916"/>
            <a:ext cx="606287" cy="606287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3E319A5-8C3E-F54D-935F-3CF5F7D7BD1F}"/>
              </a:ext>
            </a:extLst>
          </p:cNvPr>
          <p:cNvSpPr/>
          <p:nvPr/>
        </p:nvSpPr>
        <p:spPr>
          <a:xfrm>
            <a:off x="6920039" y="1536287"/>
            <a:ext cx="69574" cy="70567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D360BE0-969A-9446-8247-469777D210C3}"/>
              </a:ext>
            </a:extLst>
          </p:cNvPr>
          <p:cNvCxnSpPr/>
          <p:nvPr/>
        </p:nvCxnSpPr>
        <p:spPr>
          <a:xfrm>
            <a:off x="7108882" y="1536287"/>
            <a:ext cx="112312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A4BE0EC-CEEB-ED4C-B4DB-3FD94A3FD854}"/>
              </a:ext>
            </a:extLst>
          </p:cNvPr>
          <p:cNvCxnSpPr/>
          <p:nvPr/>
        </p:nvCxnSpPr>
        <p:spPr>
          <a:xfrm>
            <a:off x="7137043" y="1708566"/>
            <a:ext cx="112312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D60E97B-E130-314D-AABC-770AB19D6F21}"/>
              </a:ext>
            </a:extLst>
          </p:cNvPr>
          <p:cNvCxnSpPr/>
          <p:nvPr/>
        </p:nvCxnSpPr>
        <p:spPr>
          <a:xfrm>
            <a:off x="7108882" y="1938822"/>
            <a:ext cx="112312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44DD9B3-F94A-A045-8508-C22730D5543A}"/>
              </a:ext>
            </a:extLst>
          </p:cNvPr>
          <p:cNvCxnSpPr/>
          <p:nvPr/>
        </p:nvCxnSpPr>
        <p:spPr>
          <a:xfrm>
            <a:off x="7108882" y="2142576"/>
            <a:ext cx="112312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07F5956-4453-A04D-976C-F32DEDAC12CB}"/>
              </a:ext>
            </a:extLst>
          </p:cNvPr>
          <p:cNvCxnSpPr>
            <a:cxnSpLocks/>
          </p:cNvCxnSpPr>
          <p:nvPr/>
        </p:nvCxnSpPr>
        <p:spPr>
          <a:xfrm flipV="1">
            <a:off x="6182886" y="1574388"/>
            <a:ext cx="732183" cy="2716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C46A331-6297-F349-8519-C368BCA2D414}"/>
              </a:ext>
            </a:extLst>
          </p:cNvPr>
          <p:cNvCxnSpPr>
            <a:cxnSpLocks/>
          </p:cNvCxnSpPr>
          <p:nvPr/>
        </p:nvCxnSpPr>
        <p:spPr>
          <a:xfrm>
            <a:off x="6159362" y="1902384"/>
            <a:ext cx="755707" cy="3142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n 58">
            <a:extLst>
              <a:ext uri="{FF2B5EF4-FFF2-40B4-BE49-F238E27FC236}">
                <a16:creationId xmlns:a16="http://schemas.microsoft.com/office/drawing/2014/main" id="{C1798A3D-43CB-0146-9A81-0490F96C5D53}"/>
              </a:ext>
            </a:extLst>
          </p:cNvPr>
          <p:cNvSpPr/>
          <p:nvPr/>
        </p:nvSpPr>
        <p:spPr>
          <a:xfrm>
            <a:off x="5761879" y="2149203"/>
            <a:ext cx="119269" cy="15902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Parallelogram 59">
            <a:extLst>
              <a:ext uri="{FF2B5EF4-FFF2-40B4-BE49-F238E27FC236}">
                <a16:creationId xmlns:a16="http://schemas.microsoft.com/office/drawing/2014/main" id="{11C0084B-A498-5441-A620-ADD1076EEB15}"/>
              </a:ext>
            </a:extLst>
          </p:cNvPr>
          <p:cNvSpPr/>
          <p:nvPr/>
        </p:nvSpPr>
        <p:spPr>
          <a:xfrm>
            <a:off x="6761507" y="5903386"/>
            <a:ext cx="406673" cy="705679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63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DFC240-B1D2-DF4D-BD1A-64B795AD07F3}"/>
              </a:ext>
            </a:extLst>
          </p:cNvPr>
          <p:cNvSpPr txBox="1"/>
          <p:nvPr/>
        </p:nvSpPr>
        <p:spPr>
          <a:xfrm>
            <a:off x="166693" y="477079"/>
            <a:ext cx="41568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Next-gen CBP collimator- Vixen S130</a:t>
            </a:r>
          </a:p>
          <a:p>
            <a:endParaRPr lang="en-US" dirty="0"/>
          </a:p>
          <a:p>
            <a:r>
              <a:rPr lang="en-US" dirty="0"/>
              <a:t>Arcsecond resolution</a:t>
            </a:r>
          </a:p>
          <a:p>
            <a:r>
              <a:rPr lang="en-US" dirty="0"/>
              <a:t>130mm mirror diameter</a:t>
            </a:r>
          </a:p>
          <a:p>
            <a:r>
              <a:rPr lang="en-US" dirty="0"/>
              <a:t>Secondary mirror obscures the beam</a:t>
            </a:r>
          </a:p>
          <a:p>
            <a:r>
              <a:rPr lang="en-US" dirty="0"/>
              <a:t>Few-arcminute field of view before </a:t>
            </a:r>
            <a:br>
              <a:rPr lang="en-US" dirty="0"/>
            </a:br>
            <a:r>
              <a:rPr lang="en-US" dirty="0"/>
              <a:t>	off-axis aberrations degrade PSF</a:t>
            </a:r>
          </a:p>
          <a:p>
            <a:endParaRPr lang="en-US" dirty="0"/>
          </a:p>
          <a:p>
            <a:r>
              <a:rPr lang="en-US" dirty="0"/>
              <a:t>We seek a diode ~120mm in diameter to capture full output beam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80A645-9145-5641-8F12-FC76EFD5C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056" y="132522"/>
            <a:ext cx="4505251" cy="441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368599-31AF-7749-8BFB-8AF51061D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51" y="4078018"/>
            <a:ext cx="5446643" cy="254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74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DFC240-B1D2-DF4D-BD1A-64B795AD07F3}"/>
              </a:ext>
            </a:extLst>
          </p:cNvPr>
          <p:cNvSpPr txBox="1"/>
          <p:nvPr/>
        </p:nvSpPr>
        <p:spPr>
          <a:xfrm>
            <a:off x="136876" y="149087"/>
            <a:ext cx="4156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Maxeon</a:t>
            </a:r>
            <a:r>
              <a:rPr lang="en-US" sz="2400" dirty="0"/>
              <a:t> C60 solar cell</a:t>
            </a:r>
          </a:p>
          <a:p>
            <a:r>
              <a:rPr lang="en-US" sz="2400" dirty="0"/>
              <a:t>125 x 125 mm in size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F5F69D-4FFA-5745-88E0-1B871EA63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734187"/>
            <a:ext cx="6046878" cy="29747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377AD6-F947-1F4E-A400-08DA01BE7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230" y="79513"/>
            <a:ext cx="3838754" cy="29747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D1FB4D-A6C5-0142-A01D-EA7F2CF13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629" y="998467"/>
            <a:ext cx="4152139" cy="255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1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39CA0F1B-F67D-5A4B-A593-60079621C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66" t="8586" r="54963" b="39279"/>
          <a:stretch/>
        </p:blipFill>
        <p:spPr>
          <a:xfrm>
            <a:off x="6864528" y="6265424"/>
            <a:ext cx="1109734" cy="4931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DFC240-B1D2-DF4D-BD1A-64B795AD07F3}"/>
              </a:ext>
            </a:extLst>
          </p:cNvPr>
          <p:cNvSpPr txBox="1"/>
          <p:nvPr/>
        </p:nvSpPr>
        <p:spPr>
          <a:xfrm>
            <a:off x="176632" y="318053"/>
            <a:ext cx="8202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 to transfer QE knowledge from NIST photodiode to solar cell</a:t>
            </a:r>
          </a:p>
          <a:p>
            <a:endParaRPr lang="en-US" dirty="0"/>
          </a:p>
          <a:p>
            <a:r>
              <a:rPr lang="en-US" dirty="0"/>
              <a:t>Conceptual design of filter scanner is great for this!</a:t>
            </a: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87AA0FA9-DA8C-4243-8A74-34056A1DC163}"/>
              </a:ext>
            </a:extLst>
          </p:cNvPr>
          <p:cNvSpPr/>
          <p:nvPr/>
        </p:nvSpPr>
        <p:spPr>
          <a:xfrm rot="18812692">
            <a:off x="636110" y="1620077"/>
            <a:ext cx="854766" cy="695739"/>
          </a:xfrm>
          <a:prstGeom prst="blockArc">
            <a:avLst>
              <a:gd name="adj1" fmla="val 13732553"/>
              <a:gd name="adj2" fmla="val 21214285"/>
              <a:gd name="adj3" fmla="val 103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BD5B82AE-87EB-2846-8A24-F4CEA4D93FC0}"/>
              </a:ext>
            </a:extLst>
          </p:cNvPr>
          <p:cNvSpPr/>
          <p:nvPr/>
        </p:nvSpPr>
        <p:spPr>
          <a:xfrm rot="2787308" flipH="1">
            <a:off x="2716701" y="1620076"/>
            <a:ext cx="854766" cy="695739"/>
          </a:xfrm>
          <a:prstGeom prst="blockArc">
            <a:avLst>
              <a:gd name="adj1" fmla="val 13732553"/>
              <a:gd name="adj2" fmla="val 21214285"/>
              <a:gd name="adj3" fmla="val 103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7670B1A-6D4D-D544-8D82-36DA8327A64E}"/>
              </a:ext>
            </a:extLst>
          </p:cNvPr>
          <p:cNvCxnSpPr/>
          <p:nvPr/>
        </p:nvCxnSpPr>
        <p:spPr>
          <a:xfrm flipH="1" flipV="1">
            <a:off x="844831" y="1848678"/>
            <a:ext cx="218662" cy="3180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640231E-1E8A-1341-94D4-8D58084E9664}"/>
              </a:ext>
            </a:extLst>
          </p:cNvPr>
          <p:cNvCxnSpPr>
            <a:cxnSpLocks/>
          </p:cNvCxnSpPr>
          <p:nvPr/>
        </p:nvCxnSpPr>
        <p:spPr>
          <a:xfrm flipV="1">
            <a:off x="1063493" y="1739347"/>
            <a:ext cx="119269" cy="4273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AF2AE64-6CDB-3244-A898-8E963ED68616}"/>
              </a:ext>
            </a:extLst>
          </p:cNvPr>
          <p:cNvCxnSpPr>
            <a:cxnSpLocks/>
          </p:cNvCxnSpPr>
          <p:nvPr/>
        </p:nvCxnSpPr>
        <p:spPr>
          <a:xfrm flipV="1">
            <a:off x="1215893" y="1739348"/>
            <a:ext cx="1928191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6CFA877-D4B3-0D41-93D9-B47A37F402B2}"/>
              </a:ext>
            </a:extLst>
          </p:cNvPr>
          <p:cNvCxnSpPr>
            <a:cxnSpLocks/>
          </p:cNvCxnSpPr>
          <p:nvPr/>
        </p:nvCxnSpPr>
        <p:spPr>
          <a:xfrm flipV="1">
            <a:off x="1103182" y="1848678"/>
            <a:ext cx="2206553" cy="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24F330A-9B50-8749-983D-2CFE057B3762}"/>
              </a:ext>
            </a:extLst>
          </p:cNvPr>
          <p:cNvCxnSpPr>
            <a:cxnSpLocks/>
          </p:cNvCxnSpPr>
          <p:nvPr/>
        </p:nvCxnSpPr>
        <p:spPr>
          <a:xfrm flipV="1">
            <a:off x="990471" y="1958008"/>
            <a:ext cx="2206553" cy="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5C4C77D-C235-954D-B5E9-160D7985251E}"/>
              </a:ext>
            </a:extLst>
          </p:cNvPr>
          <p:cNvCxnSpPr>
            <a:cxnSpLocks/>
          </p:cNvCxnSpPr>
          <p:nvPr/>
        </p:nvCxnSpPr>
        <p:spPr>
          <a:xfrm>
            <a:off x="3039622" y="1733201"/>
            <a:ext cx="230424" cy="22114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1F6005E-0C9F-0D43-A503-DB22370D31E8}"/>
              </a:ext>
            </a:extLst>
          </p:cNvPr>
          <p:cNvCxnSpPr>
            <a:cxnSpLocks/>
          </p:cNvCxnSpPr>
          <p:nvPr/>
        </p:nvCxnSpPr>
        <p:spPr>
          <a:xfrm flipH="1">
            <a:off x="3270047" y="1913077"/>
            <a:ext cx="39688" cy="20315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n 26">
            <a:extLst>
              <a:ext uri="{FF2B5EF4-FFF2-40B4-BE49-F238E27FC236}">
                <a16:creationId xmlns:a16="http://schemas.microsoft.com/office/drawing/2014/main" id="{979338DC-289D-EF4A-8A9A-A7156E2CD325}"/>
              </a:ext>
            </a:extLst>
          </p:cNvPr>
          <p:cNvSpPr/>
          <p:nvPr/>
        </p:nvSpPr>
        <p:spPr>
          <a:xfrm>
            <a:off x="3210411" y="3949414"/>
            <a:ext cx="119269" cy="15902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Block Arc 27">
            <a:extLst>
              <a:ext uri="{FF2B5EF4-FFF2-40B4-BE49-F238E27FC236}">
                <a16:creationId xmlns:a16="http://schemas.microsoft.com/office/drawing/2014/main" id="{4D9683B4-E708-8F4F-BDC8-7BCB0C0377A6}"/>
              </a:ext>
            </a:extLst>
          </p:cNvPr>
          <p:cNvSpPr/>
          <p:nvPr/>
        </p:nvSpPr>
        <p:spPr>
          <a:xfrm rot="18812692">
            <a:off x="4745770" y="1555678"/>
            <a:ext cx="854766" cy="695739"/>
          </a:xfrm>
          <a:prstGeom prst="blockArc">
            <a:avLst>
              <a:gd name="adj1" fmla="val 13732553"/>
              <a:gd name="adj2" fmla="val 21214285"/>
              <a:gd name="adj3" fmla="val 103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Block Arc 28">
            <a:extLst>
              <a:ext uri="{FF2B5EF4-FFF2-40B4-BE49-F238E27FC236}">
                <a16:creationId xmlns:a16="http://schemas.microsoft.com/office/drawing/2014/main" id="{AA8FA138-6DDA-2543-8B49-C11FE546DE5D}"/>
              </a:ext>
            </a:extLst>
          </p:cNvPr>
          <p:cNvSpPr/>
          <p:nvPr/>
        </p:nvSpPr>
        <p:spPr>
          <a:xfrm rot="2787308" flipH="1">
            <a:off x="6826361" y="1555677"/>
            <a:ext cx="854766" cy="695739"/>
          </a:xfrm>
          <a:prstGeom prst="blockArc">
            <a:avLst>
              <a:gd name="adj1" fmla="val 13732553"/>
              <a:gd name="adj2" fmla="val 21214285"/>
              <a:gd name="adj3" fmla="val 103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770A787-5F0C-264D-BA61-8B585112A008}"/>
              </a:ext>
            </a:extLst>
          </p:cNvPr>
          <p:cNvCxnSpPr/>
          <p:nvPr/>
        </p:nvCxnSpPr>
        <p:spPr>
          <a:xfrm flipH="1" flipV="1">
            <a:off x="4954491" y="1784279"/>
            <a:ext cx="218662" cy="3180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2BEF138-EA7A-B04E-9235-CA702511C213}"/>
              </a:ext>
            </a:extLst>
          </p:cNvPr>
          <p:cNvCxnSpPr>
            <a:cxnSpLocks/>
          </p:cNvCxnSpPr>
          <p:nvPr/>
        </p:nvCxnSpPr>
        <p:spPr>
          <a:xfrm flipV="1">
            <a:off x="5173153" y="1674948"/>
            <a:ext cx="119269" cy="4273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4ED7CFF-4591-1D4F-B0D5-A52BE4D67793}"/>
              </a:ext>
            </a:extLst>
          </p:cNvPr>
          <p:cNvCxnSpPr>
            <a:cxnSpLocks/>
          </p:cNvCxnSpPr>
          <p:nvPr/>
        </p:nvCxnSpPr>
        <p:spPr>
          <a:xfrm flipV="1">
            <a:off x="5325553" y="1674949"/>
            <a:ext cx="1928191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7A76B25-AEB6-9E40-A766-FBC60C1E6F51}"/>
              </a:ext>
            </a:extLst>
          </p:cNvPr>
          <p:cNvCxnSpPr>
            <a:cxnSpLocks/>
          </p:cNvCxnSpPr>
          <p:nvPr/>
        </p:nvCxnSpPr>
        <p:spPr>
          <a:xfrm flipV="1">
            <a:off x="5212842" y="1784279"/>
            <a:ext cx="2206553" cy="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381D54D-4857-084D-897B-CFD14D9813B3}"/>
              </a:ext>
            </a:extLst>
          </p:cNvPr>
          <p:cNvCxnSpPr>
            <a:cxnSpLocks/>
          </p:cNvCxnSpPr>
          <p:nvPr/>
        </p:nvCxnSpPr>
        <p:spPr>
          <a:xfrm flipV="1">
            <a:off x="5100131" y="1893609"/>
            <a:ext cx="2206553" cy="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BF99971-EFDD-7D42-B754-4108B2B74C74}"/>
              </a:ext>
            </a:extLst>
          </p:cNvPr>
          <p:cNvCxnSpPr>
            <a:cxnSpLocks/>
          </p:cNvCxnSpPr>
          <p:nvPr/>
        </p:nvCxnSpPr>
        <p:spPr>
          <a:xfrm>
            <a:off x="7149282" y="1668802"/>
            <a:ext cx="525082" cy="48711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B39CA8B-BB2E-C742-8F52-0310FD346509}"/>
              </a:ext>
            </a:extLst>
          </p:cNvPr>
          <p:cNvCxnSpPr>
            <a:cxnSpLocks/>
          </p:cNvCxnSpPr>
          <p:nvPr/>
        </p:nvCxnSpPr>
        <p:spPr>
          <a:xfrm flipH="1">
            <a:off x="7253744" y="1848678"/>
            <a:ext cx="165651" cy="46912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825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DFC240-B1D2-DF4D-BD1A-64B795AD07F3}"/>
              </a:ext>
            </a:extLst>
          </p:cNvPr>
          <p:cNvSpPr txBox="1"/>
          <p:nvPr/>
        </p:nvSpPr>
        <p:spPr>
          <a:xfrm>
            <a:off x="0" y="28739"/>
            <a:ext cx="4156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More-detailed version</a:t>
            </a:r>
          </a:p>
          <a:p>
            <a:endParaRPr lang="en-US" dirty="0"/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5A533BCF-0F36-7E49-BDCF-BCA0EBBF9A23}"/>
              </a:ext>
            </a:extLst>
          </p:cNvPr>
          <p:cNvSpPr/>
          <p:nvPr/>
        </p:nvSpPr>
        <p:spPr>
          <a:xfrm rot="18812692">
            <a:off x="1872113" y="1055086"/>
            <a:ext cx="903247" cy="1039896"/>
          </a:xfrm>
          <a:prstGeom prst="blockArc">
            <a:avLst>
              <a:gd name="adj1" fmla="val 13732553"/>
              <a:gd name="adj2" fmla="val 21214285"/>
              <a:gd name="adj3" fmla="val 103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33A03536-15C6-7C43-A173-FDB738C93E70}"/>
              </a:ext>
            </a:extLst>
          </p:cNvPr>
          <p:cNvSpPr/>
          <p:nvPr/>
        </p:nvSpPr>
        <p:spPr>
          <a:xfrm rot="2787308" flipH="1">
            <a:off x="4981897" y="1055085"/>
            <a:ext cx="903247" cy="1039896"/>
          </a:xfrm>
          <a:prstGeom prst="blockArc">
            <a:avLst>
              <a:gd name="adj1" fmla="val 13732553"/>
              <a:gd name="adj2" fmla="val 21214285"/>
              <a:gd name="adj3" fmla="val 103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0AA14BC-7C1B-E147-BA7D-FED6D679F796}"/>
              </a:ext>
            </a:extLst>
          </p:cNvPr>
          <p:cNvCxnSpPr/>
          <p:nvPr/>
        </p:nvCxnSpPr>
        <p:spPr>
          <a:xfrm flipH="1" flipV="1">
            <a:off x="1996910" y="1449001"/>
            <a:ext cx="326826" cy="3360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3A43001-4945-0146-9CCE-33DB240A9A0D}"/>
              </a:ext>
            </a:extLst>
          </p:cNvPr>
          <p:cNvCxnSpPr>
            <a:cxnSpLocks/>
          </p:cNvCxnSpPr>
          <p:nvPr/>
        </p:nvCxnSpPr>
        <p:spPr>
          <a:xfrm flipV="1">
            <a:off x="2323737" y="1333469"/>
            <a:ext cx="178267" cy="4516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1121588-041A-204B-B1BD-02186892A96C}"/>
              </a:ext>
            </a:extLst>
          </p:cNvPr>
          <p:cNvCxnSpPr>
            <a:cxnSpLocks/>
          </p:cNvCxnSpPr>
          <p:nvPr/>
        </p:nvCxnSpPr>
        <p:spPr>
          <a:xfrm flipV="1">
            <a:off x="2551523" y="1333470"/>
            <a:ext cx="2881997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D1821F7-7D61-1348-9F52-20455C3027B4}"/>
              </a:ext>
            </a:extLst>
          </p:cNvPr>
          <p:cNvCxnSpPr>
            <a:cxnSpLocks/>
          </p:cNvCxnSpPr>
          <p:nvPr/>
        </p:nvCxnSpPr>
        <p:spPr>
          <a:xfrm flipV="1">
            <a:off x="2383058" y="1449001"/>
            <a:ext cx="3298054" cy="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8BCC6BE-D619-C54C-86FF-BB70D4DDDFBD}"/>
              </a:ext>
            </a:extLst>
          </p:cNvPr>
          <p:cNvCxnSpPr>
            <a:cxnSpLocks/>
          </p:cNvCxnSpPr>
          <p:nvPr/>
        </p:nvCxnSpPr>
        <p:spPr>
          <a:xfrm flipV="1">
            <a:off x="2214593" y="1564532"/>
            <a:ext cx="3298054" cy="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rapezoid 12">
            <a:extLst>
              <a:ext uri="{FF2B5EF4-FFF2-40B4-BE49-F238E27FC236}">
                <a16:creationId xmlns:a16="http://schemas.microsoft.com/office/drawing/2014/main" id="{FF50D305-EAF4-0D42-964F-672D825ABD28}"/>
              </a:ext>
            </a:extLst>
          </p:cNvPr>
          <p:cNvSpPr/>
          <p:nvPr/>
        </p:nvSpPr>
        <p:spPr>
          <a:xfrm>
            <a:off x="4945795" y="6159314"/>
            <a:ext cx="1693545" cy="430614"/>
          </a:xfrm>
          <a:prstGeom prst="trapezoid">
            <a:avLst>
              <a:gd name="adj" fmla="val 14474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DEC1C03-E736-CE43-99F3-F3DE2CB252F9}"/>
              </a:ext>
            </a:extLst>
          </p:cNvPr>
          <p:cNvCxnSpPr>
            <a:cxnSpLocks/>
          </p:cNvCxnSpPr>
          <p:nvPr/>
        </p:nvCxnSpPr>
        <p:spPr>
          <a:xfrm>
            <a:off x="5277385" y="1326974"/>
            <a:ext cx="784821" cy="51474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62FFEB-447D-224B-8434-51814C1B3BFD}"/>
              </a:ext>
            </a:extLst>
          </p:cNvPr>
          <p:cNvCxnSpPr>
            <a:cxnSpLocks/>
          </p:cNvCxnSpPr>
          <p:nvPr/>
        </p:nvCxnSpPr>
        <p:spPr>
          <a:xfrm flipH="1">
            <a:off x="5433520" y="1517052"/>
            <a:ext cx="247593" cy="49573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BFE97316-F236-154D-BDFB-87FABA78E7BF}"/>
              </a:ext>
            </a:extLst>
          </p:cNvPr>
          <p:cNvSpPr/>
          <p:nvPr/>
        </p:nvSpPr>
        <p:spPr>
          <a:xfrm>
            <a:off x="1241536" y="1716408"/>
            <a:ext cx="1510747" cy="1612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C99C9D-D216-CA49-9B0E-B5A91271ED25}"/>
              </a:ext>
            </a:extLst>
          </p:cNvPr>
          <p:cNvSpPr txBox="1"/>
          <p:nvPr/>
        </p:nvSpPr>
        <p:spPr>
          <a:xfrm>
            <a:off x="475566" y="1877654"/>
            <a:ext cx="1684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Chopper wheel</a:t>
            </a:r>
          </a:p>
          <a:p>
            <a:r>
              <a:rPr lang="en-US" dirty="0"/>
              <a:t>Modulated light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EE409B0-05DD-FB4A-A736-0E305CDB21FE}"/>
              </a:ext>
            </a:extLst>
          </p:cNvPr>
          <p:cNvSpPr/>
          <p:nvPr/>
        </p:nvSpPr>
        <p:spPr>
          <a:xfrm>
            <a:off x="166693" y="3349487"/>
            <a:ext cx="243508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Monochromator to give single wavelength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2683497C-7C5A-3A4C-8907-C03C720BBB3C}"/>
              </a:ext>
            </a:extLst>
          </p:cNvPr>
          <p:cNvSpPr/>
          <p:nvPr/>
        </p:nvSpPr>
        <p:spPr>
          <a:xfrm>
            <a:off x="2258537" y="1938130"/>
            <a:ext cx="1013301" cy="1888435"/>
          </a:xfrm>
          <a:custGeom>
            <a:avLst/>
            <a:gdLst>
              <a:gd name="connsiteX0" fmla="*/ 395211 w 1013301"/>
              <a:gd name="connsiteY0" fmla="*/ 1888435 h 1888435"/>
              <a:gd name="connsiteX1" fmla="*/ 941863 w 1013301"/>
              <a:gd name="connsiteY1" fmla="*/ 1808922 h 1888435"/>
              <a:gd name="connsiteX2" fmla="*/ 912046 w 1013301"/>
              <a:gd name="connsiteY2" fmla="*/ 983974 h 1888435"/>
              <a:gd name="connsiteX3" fmla="*/ 77159 w 1013301"/>
              <a:gd name="connsiteY3" fmla="*/ 516835 h 1888435"/>
              <a:gd name="connsiteX4" fmla="*/ 87098 w 1013301"/>
              <a:gd name="connsiteY4" fmla="*/ 0 h 1888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3301" h="1888435">
                <a:moveTo>
                  <a:pt x="395211" y="1888435"/>
                </a:moveTo>
                <a:lnTo>
                  <a:pt x="941863" y="1808922"/>
                </a:lnTo>
                <a:cubicBezTo>
                  <a:pt x="1028002" y="1658179"/>
                  <a:pt x="1056163" y="1199322"/>
                  <a:pt x="912046" y="983974"/>
                </a:cubicBezTo>
                <a:cubicBezTo>
                  <a:pt x="767929" y="768626"/>
                  <a:pt x="214650" y="680831"/>
                  <a:pt x="77159" y="516835"/>
                </a:cubicBezTo>
                <a:cubicBezTo>
                  <a:pt x="-60332" y="352839"/>
                  <a:pt x="13383" y="176419"/>
                  <a:pt x="87098" y="0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73CFAE-6F22-E54F-896B-35A17544F68C}"/>
              </a:ext>
            </a:extLst>
          </p:cNvPr>
          <p:cNvSpPr txBox="1"/>
          <p:nvPr/>
        </p:nvSpPr>
        <p:spPr>
          <a:xfrm>
            <a:off x="1573718" y="2653430"/>
            <a:ext cx="249837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Optical fiber, </a:t>
            </a:r>
          </a:p>
          <a:p>
            <a:r>
              <a:rPr lang="en-US" dirty="0"/>
              <a:t>diameter D~100 microns</a:t>
            </a:r>
          </a:p>
        </p:txBody>
      </p:sp>
      <p:sp>
        <p:nvSpPr>
          <p:cNvPr id="23" name="Can 22">
            <a:extLst>
              <a:ext uri="{FF2B5EF4-FFF2-40B4-BE49-F238E27FC236}">
                <a16:creationId xmlns:a16="http://schemas.microsoft.com/office/drawing/2014/main" id="{1EF7BD2B-8451-6545-A253-B95818CAEACA}"/>
              </a:ext>
            </a:extLst>
          </p:cNvPr>
          <p:cNvSpPr/>
          <p:nvPr/>
        </p:nvSpPr>
        <p:spPr>
          <a:xfrm>
            <a:off x="5893434" y="3349487"/>
            <a:ext cx="119269" cy="15902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-Right Arrow 23">
            <a:extLst>
              <a:ext uri="{FF2B5EF4-FFF2-40B4-BE49-F238E27FC236}">
                <a16:creationId xmlns:a16="http://schemas.microsoft.com/office/drawing/2014/main" id="{2DD5DC2D-48CC-7645-AE01-ED14412170AD}"/>
              </a:ext>
            </a:extLst>
          </p:cNvPr>
          <p:cNvSpPr/>
          <p:nvPr/>
        </p:nvSpPr>
        <p:spPr>
          <a:xfrm>
            <a:off x="5792567" y="3121402"/>
            <a:ext cx="1214520" cy="158511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41E451-40A8-2446-8C91-F769D589E2E8}"/>
              </a:ext>
            </a:extLst>
          </p:cNvPr>
          <p:cNvSpPr txBox="1"/>
          <p:nvPr/>
        </p:nvSpPr>
        <p:spPr>
          <a:xfrm>
            <a:off x="5792567" y="2761406"/>
            <a:ext cx="3100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NIST diode on translation stage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31518E-A0AF-E643-B937-8829C418E11A}"/>
              </a:ext>
            </a:extLst>
          </p:cNvPr>
          <p:cNvSpPr txBox="1"/>
          <p:nvPr/>
        </p:nvSpPr>
        <p:spPr>
          <a:xfrm>
            <a:off x="4288288" y="2934492"/>
            <a:ext cx="131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Spot size is </a:t>
            </a:r>
          </a:p>
          <a:p>
            <a:pPr algn="r"/>
            <a:r>
              <a:rPr lang="en-US" dirty="0"/>
              <a:t>(FL2/FL1)*D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F4BC47-DD1E-5B4E-A1BD-E00A9316EAF2}"/>
              </a:ext>
            </a:extLst>
          </p:cNvPr>
          <p:cNvSpPr txBox="1"/>
          <p:nvPr/>
        </p:nvSpPr>
        <p:spPr>
          <a:xfrm>
            <a:off x="1888435" y="775252"/>
            <a:ext cx="4175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Mirror 1                                              Mirror 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EB5946-4F67-6448-BE5B-F1E5E66B9E28}"/>
              </a:ext>
            </a:extLst>
          </p:cNvPr>
          <p:cNvSpPr/>
          <p:nvPr/>
        </p:nvSpPr>
        <p:spPr>
          <a:xfrm rot="8089938">
            <a:off x="5472890" y="1518479"/>
            <a:ext cx="79513" cy="100385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n 28">
            <a:extLst>
              <a:ext uri="{FF2B5EF4-FFF2-40B4-BE49-F238E27FC236}">
                <a16:creationId xmlns:a16="http://schemas.microsoft.com/office/drawing/2014/main" id="{ACB18CB8-65A7-D448-A300-E48223A4F5BD}"/>
              </a:ext>
            </a:extLst>
          </p:cNvPr>
          <p:cNvSpPr/>
          <p:nvPr/>
        </p:nvSpPr>
        <p:spPr>
          <a:xfrm rot="16200000">
            <a:off x="6829094" y="1798140"/>
            <a:ext cx="119269" cy="15902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D389C1-A5E2-774B-948F-49B2892B58AF}"/>
              </a:ext>
            </a:extLst>
          </p:cNvPr>
          <p:cNvSpPr txBox="1"/>
          <p:nvPr/>
        </p:nvSpPr>
        <p:spPr>
          <a:xfrm>
            <a:off x="3899444" y="1803145"/>
            <a:ext cx="1377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50-50 </a:t>
            </a:r>
          </a:p>
          <a:p>
            <a:pPr algn="r"/>
            <a:r>
              <a:rPr lang="en-US" dirty="0"/>
              <a:t>beamsplitter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531D0C0-CFB1-EF42-88D6-DCD762A21C62}"/>
              </a:ext>
            </a:extLst>
          </p:cNvPr>
          <p:cNvCxnSpPr>
            <a:cxnSpLocks/>
          </p:cNvCxnSpPr>
          <p:nvPr/>
        </p:nvCxnSpPr>
        <p:spPr>
          <a:xfrm>
            <a:off x="5322066" y="1785092"/>
            <a:ext cx="1440514" cy="484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07A6C3C-EDF4-CE4C-B173-5F71E8F28341}"/>
              </a:ext>
            </a:extLst>
          </p:cNvPr>
          <p:cNvCxnSpPr>
            <a:cxnSpLocks/>
          </p:cNvCxnSpPr>
          <p:nvPr/>
        </p:nvCxnSpPr>
        <p:spPr>
          <a:xfrm flipV="1">
            <a:off x="5681112" y="1903140"/>
            <a:ext cx="1076410" cy="1692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D361D966-325A-6B4F-B78F-EEADC95126DA}"/>
              </a:ext>
            </a:extLst>
          </p:cNvPr>
          <p:cNvSpPr txBox="1"/>
          <p:nvPr/>
        </p:nvSpPr>
        <p:spPr>
          <a:xfrm>
            <a:off x="6008083" y="1442613"/>
            <a:ext cx="2930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photodiode, stability monitor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62EECC0-F5CF-2748-83E0-002218101F65}"/>
              </a:ext>
            </a:extLst>
          </p:cNvPr>
          <p:cNvSpPr txBox="1"/>
          <p:nvPr/>
        </p:nvSpPr>
        <p:spPr>
          <a:xfrm>
            <a:off x="6795475" y="6105068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Solar cell 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CC6E2C9-8734-8F41-96B7-7D2BEEF1F4C9}"/>
              </a:ext>
            </a:extLst>
          </p:cNvPr>
          <p:cNvSpPr/>
          <p:nvPr/>
        </p:nvSpPr>
        <p:spPr>
          <a:xfrm>
            <a:off x="5245915" y="6206315"/>
            <a:ext cx="1093304" cy="363822"/>
          </a:xfrm>
          <a:prstGeom prst="ellipse">
            <a:avLst/>
          </a:prstGeom>
          <a:solidFill>
            <a:srgbClr val="FF0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49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7E5A7E0-D5B3-9549-88DE-DACD62C8FDF5}"/>
              </a:ext>
            </a:extLst>
          </p:cNvPr>
          <p:cNvGrpSpPr/>
          <p:nvPr/>
        </p:nvGrpSpPr>
        <p:grpSpPr>
          <a:xfrm>
            <a:off x="2355575" y="1175794"/>
            <a:ext cx="4159609" cy="1497834"/>
            <a:chOff x="2355575" y="599324"/>
            <a:chExt cx="4159609" cy="149783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7368599-31AF-7749-8BFB-8AF51061D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06048" y="599324"/>
              <a:ext cx="3209136" cy="1497834"/>
            </a:xfrm>
            <a:prstGeom prst="rect">
              <a:avLst/>
            </a:prstGeom>
          </p:spPr>
        </p:pic>
        <p:sp>
          <p:nvSpPr>
            <p:cNvPr id="7" name="Left Arrow 6">
              <a:extLst>
                <a:ext uri="{FF2B5EF4-FFF2-40B4-BE49-F238E27FC236}">
                  <a16:creationId xmlns:a16="http://schemas.microsoft.com/office/drawing/2014/main" id="{6FACA459-1BF9-DF4D-B1B6-29A8C32EADDD}"/>
                </a:ext>
              </a:extLst>
            </p:cNvPr>
            <p:cNvSpPr/>
            <p:nvPr/>
          </p:nvSpPr>
          <p:spPr>
            <a:xfrm>
              <a:off x="2355575" y="824949"/>
              <a:ext cx="745434" cy="1272209"/>
            </a:xfrm>
            <a:prstGeom prst="leftArrow">
              <a:avLst/>
            </a:prstGeom>
            <a:solidFill>
              <a:srgbClr val="FF0000">
                <a:alpha val="5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D37D7CB-76C0-9944-9B48-5365EAD83946}"/>
              </a:ext>
            </a:extLst>
          </p:cNvPr>
          <p:cNvGrpSpPr/>
          <p:nvPr/>
        </p:nvGrpSpPr>
        <p:grpSpPr>
          <a:xfrm rot="1974390">
            <a:off x="2449314" y="4240353"/>
            <a:ext cx="4159609" cy="1497834"/>
            <a:chOff x="2355575" y="599324"/>
            <a:chExt cx="4159609" cy="149783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3BA262-C06F-2A45-8414-DA83B997B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06048" y="599324"/>
              <a:ext cx="3209136" cy="1497834"/>
            </a:xfrm>
            <a:prstGeom prst="rect">
              <a:avLst/>
            </a:prstGeom>
          </p:spPr>
        </p:pic>
        <p:sp>
          <p:nvSpPr>
            <p:cNvPr id="11" name="Left Arrow 10">
              <a:extLst>
                <a:ext uri="{FF2B5EF4-FFF2-40B4-BE49-F238E27FC236}">
                  <a16:creationId xmlns:a16="http://schemas.microsoft.com/office/drawing/2014/main" id="{C8260110-8268-7944-AF75-F73930B95DCF}"/>
                </a:ext>
              </a:extLst>
            </p:cNvPr>
            <p:cNvSpPr/>
            <p:nvPr/>
          </p:nvSpPr>
          <p:spPr>
            <a:xfrm>
              <a:off x="2355575" y="824949"/>
              <a:ext cx="745434" cy="1272209"/>
            </a:xfrm>
            <a:prstGeom prst="leftArrow">
              <a:avLst/>
            </a:prstGeom>
            <a:solidFill>
              <a:srgbClr val="FF0000">
                <a:alpha val="5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A2C2637-FEE8-0248-97C4-D68B34863412}"/>
              </a:ext>
            </a:extLst>
          </p:cNvPr>
          <p:cNvSpPr txBox="1"/>
          <p:nvPr/>
        </p:nvSpPr>
        <p:spPr>
          <a:xfrm>
            <a:off x="6828183" y="1550505"/>
            <a:ext cx="135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telescope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6AE93F-2370-E74C-BF96-14E262D541DF}"/>
              </a:ext>
            </a:extLst>
          </p:cNvPr>
          <p:cNvSpPr txBox="1"/>
          <p:nvPr/>
        </p:nvSpPr>
        <p:spPr>
          <a:xfrm>
            <a:off x="5824331" y="4784029"/>
            <a:ext cx="2586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full-aperture calibrator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7C7D90-C58A-EA43-9D8B-C7625F97095B}"/>
              </a:ext>
            </a:extLst>
          </p:cNvPr>
          <p:cNvSpPr/>
          <p:nvPr/>
        </p:nvSpPr>
        <p:spPr>
          <a:xfrm rot="2002952">
            <a:off x="2425148" y="3021422"/>
            <a:ext cx="45719" cy="1451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FD211F-B04C-4842-82B8-D20A1FAA4815}"/>
              </a:ext>
            </a:extLst>
          </p:cNvPr>
          <p:cNvSpPr/>
          <p:nvPr/>
        </p:nvSpPr>
        <p:spPr>
          <a:xfrm rot="2002952">
            <a:off x="2189921" y="-70254"/>
            <a:ext cx="45719" cy="1451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>
            <a:extLst>
              <a:ext uri="{FF2B5EF4-FFF2-40B4-BE49-F238E27FC236}">
                <a16:creationId xmlns:a16="http://schemas.microsoft.com/office/drawing/2014/main" id="{F8200C12-2167-1F4D-8671-D836DCF126A6}"/>
              </a:ext>
            </a:extLst>
          </p:cNvPr>
          <p:cNvSpPr/>
          <p:nvPr/>
        </p:nvSpPr>
        <p:spPr>
          <a:xfrm rot="7487940">
            <a:off x="2960580" y="3508842"/>
            <a:ext cx="119269" cy="15902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>
            <a:extLst>
              <a:ext uri="{FF2B5EF4-FFF2-40B4-BE49-F238E27FC236}">
                <a16:creationId xmlns:a16="http://schemas.microsoft.com/office/drawing/2014/main" id="{AE98898A-B7A9-4447-A5B6-50737E73941A}"/>
              </a:ext>
            </a:extLst>
          </p:cNvPr>
          <p:cNvSpPr/>
          <p:nvPr/>
        </p:nvSpPr>
        <p:spPr>
          <a:xfrm rot="5400000">
            <a:off x="2295940" y="1596023"/>
            <a:ext cx="119269" cy="15902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D57A4-1CAF-584F-A58F-D510C7AC705F}"/>
              </a:ext>
            </a:extLst>
          </p:cNvPr>
          <p:cNvSpPr txBox="1"/>
          <p:nvPr/>
        </p:nvSpPr>
        <p:spPr>
          <a:xfrm>
            <a:off x="687750" y="1657330"/>
            <a:ext cx="1747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Stability monitor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D3EFF2-2857-3343-AC47-4BD86568EBBD}"/>
              </a:ext>
            </a:extLst>
          </p:cNvPr>
          <p:cNvSpPr txBox="1"/>
          <p:nvPr/>
        </p:nvSpPr>
        <p:spPr>
          <a:xfrm>
            <a:off x="1141823" y="370777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Solar cell</a:t>
            </a:r>
          </a:p>
        </p:txBody>
      </p:sp>
    </p:spTree>
    <p:extLst>
      <p:ext uri="{BB962C8B-B14F-4D97-AF65-F5344CB8AC3E}">
        <p14:creationId xmlns:p14="http://schemas.microsoft.com/office/powerpoint/2010/main" val="2629089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1208</TotalTime>
  <Words>416</Words>
  <Application>Microsoft Macintosh PowerPoint</Application>
  <PresentationFormat>On-screen Show (4:3)</PresentationFormat>
  <Paragraphs>74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stubbs</dc:creator>
  <cp:lastModifiedBy>stubbs</cp:lastModifiedBy>
  <cp:revision>18</cp:revision>
  <dcterms:created xsi:type="dcterms:W3CDTF">2020-10-18T14:39:37Z</dcterms:created>
  <dcterms:modified xsi:type="dcterms:W3CDTF">2020-10-19T10:47:40Z</dcterms:modified>
</cp:coreProperties>
</file>