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handoutMasterIdLst>
    <p:handoutMasterId r:id="rId12"/>
  </p:handoutMasterIdLst>
  <p:sldIdLst>
    <p:sldId id="256" r:id="rId2"/>
    <p:sldId id="263" r:id="rId3"/>
    <p:sldId id="257" r:id="rId4"/>
    <p:sldId id="258" r:id="rId5"/>
    <p:sldId id="259" r:id="rId6"/>
    <p:sldId id="260" r:id="rId7"/>
    <p:sldId id="261" r:id="rId8"/>
    <p:sldId id="262" r:id="rId9"/>
    <p:sldId id="264" r:id="rId10"/>
  </p:sldIdLst>
  <p:sldSz cx="7772400" cy="10058400"/>
  <p:notesSz cx="6858000" cy="9144000"/>
  <p:defaultTextStyle>
    <a:defPPr>
      <a:defRPr lang="en-US"/>
    </a:defPPr>
    <a:lvl1pPr marL="0" algn="l" defTabSz="509412" rtl="0" eaLnBrk="1" latinLnBrk="0" hangingPunct="1">
      <a:defRPr sz="2000" kern="1200">
        <a:solidFill>
          <a:schemeClr val="tx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C4173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9234" autoAdjust="0"/>
  </p:normalViewPr>
  <p:slideViewPr>
    <p:cSldViewPr snapToGrid="0" snapToObjects="1">
      <p:cViewPr>
        <p:scale>
          <a:sx n="75" d="100"/>
          <a:sy n="75" d="100"/>
        </p:scale>
        <p:origin x="-2392" y="-24"/>
      </p:cViewPr>
      <p:guideLst>
        <p:guide orient="horz" pos="3168"/>
        <p:guide pos="244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handoutMaster" Target="handoutMasters/handout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8C35C6E-21A4-A640-B136-CED4862C05F3}" type="datetimeFigureOut">
              <a:rPr lang="en-US" smtClean="0"/>
              <a:pPr/>
              <a:t>12/11/12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F3B90A0-2F87-A94E-819E-74E4EE5008DC}" type="slidenum">
              <a:rPr lang="en-US" smtClean="0"/>
              <a:pPr/>
              <a:t>‹#›</a:t>
            </a:fld>
            <a:endParaRPr lang="en-US"/>
          </a:p>
        </p:txBody>
      </p:sp>
    </p:spTree>
    <p:extLst>
      <p:ext uri="{BB962C8B-B14F-4D97-AF65-F5344CB8AC3E}">
        <p14:creationId xmlns:p14="http://schemas.microsoft.com/office/powerpoint/2010/main" val="393674773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C62E72-A581-F74F-ADFB-ED1EAE13202A}" type="datetimeFigureOut">
              <a:rPr lang="en-US" smtClean="0"/>
              <a:pPr/>
              <a:t>12/11/12</a:t>
            </a:fld>
            <a:endParaRPr lang="en-US"/>
          </a:p>
        </p:txBody>
      </p:sp>
      <p:sp>
        <p:nvSpPr>
          <p:cNvPr id="4" name="Slide Image Placeholder 3"/>
          <p:cNvSpPr>
            <a:spLocks noGrp="1" noRot="1" noChangeAspect="1"/>
          </p:cNvSpPr>
          <p:nvPr>
            <p:ph type="sldImg" idx="2"/>
          </p:nvPr>
        </p:nvSpPr>
        <p:spPr>
          <a:xfrm>
            <a:off x="2103438" y="685800"/>
            <a:ext cx="26511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F0B271-BBEB-7442-B434-78D3D3EA5F39}" type="slidenum">
              <a:rPr lang="en-US" smtClean="0"/>
              <a:pPr/>
              <a:t>‹#›</a:t>
            </a:fld>
            <a:endParaRPr lang="en-US"/>
          </a:p>
        </p:txBody>
      </p:sp>
    </p:spTree>
    <p:extLst>
      <p:ext uri="{BB962C8B-B14F-4D97-AF65-F5344CB8AC3E}">
        <p14:creationId xmlns:p14="http://schemas.microsoft.com/office/powerpoint/2010/main" val="131544303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3124626"/>
            <a:ext cx="6606540" cy="2156036"/>
          </a:xfrm>
        </p:spPr>
        <p:txBody>
          <a:bodyPr/>
          <a:lstStyle/>
          <a:p>
            <a:r>
              <a:rPr lang="en-US" smtClean="0"/>
              <a:t>Click to edit Master title style</a:t>
            </a:r>
            <a:endParaRPr lang="en-US"/>
          </a:p>
        </p:txBody>
      </p:sp>
      <p:sp>
        <p:nvSpPr>
          <p:cNvPr id="3" name="Subtitle 2"/>
          <p:cNvSpPr>
            <a:spLocks noGrp="1"/>
          </p:cNvSpPr>
          <p:nvPr>
            <p:ph type="subTitle" idx="1"/>
          </p:nvPr>
        </p:nvSpPr>
        <p:spPr>
          <a:xfrm>
            <a:off x="1165860" y="5699760"/>
            <a:ext cx="5440680" cy="2570480"/>
          </a:xfrm>
        </p:spPr>
        <p:txBody>
          <a:bodyPr/>
          <a:lstStyle>
            <a:lvl1pPr marL="0" indent="0" algn="ctr">
              <a:buNone/>
              <a:defRPr>
                <a:solidFill>
                  <a:schemeClr val="tx1">
                    <a:tint val="75000"/>
                  </a:schemeClr>
                </a:solidFill>
              </a:defRPr>
            </a:lvl1pPr>
            <a:lvl2pPr marL="509412" indent="0" algn="ctr">
              <a:buNone/>
              <a:defRPr>
                <a:solidFill>
                  <a:schemeClr val="tx1">
                    <a:tint val="75000"/>
                  </a:schemeClr>
                </a:solidFill>
              </a:defRPr>
            </a:lvl2pPr>
            <a:lvl3pPr marL="1018824" indent="0" algn="ctr">
              <a:buNone/>
              <a:defRPr>
                <a:solidFill>
                  <a:schemeClr val="tx1">
                    <a:tint val="75000"/>
                  </a:schemeClr>
                </a:solidFill>
              </a:defRPr>
            </a:lvl3pPr>
            <a:lvl4pPr marL="1528237" indent="0" algn="ctr">
              <a:buNone/>
              <a:defRPr>
                <a:solidFill>
                  <a:schemeClr val="tx1">
                    <a:tint val="75000"/>
                  </a:schemeClr>
                </a:solidFill>
              </a:defRPr>
            </a:lvl4pPr>
            <a:lvl5pPr marL="2037649" indent="0" algn="ctr">
              <a:buNone/>
              <a:defRPr>
                <a:solidFill>
                  <a:schemeClr val="tx1">
                    <a:tint val="75000"/>
                  </a:schemeClr>
                </a:solidFill>
              </a:defRPr>
            </a:lvl5pPr>
            <a:lvl6pPr marL="2547061" indent="0" algn="ctr">
              <a:buNone/>
              <a:defRPr>
                <a:solidFill>
                  <a:schemeClr val="tx1">
                    <a:tint val="75000"/>
                  </a:schemeClr>
                </a:solidFill>
              </a:defRPr>
            </a:lvl6pPr>
            <a:lvl7pPr marL="3056473" indent="0" algn="ctr">
              <a:buNone/>
              <a:defRPr>
                <a:solidFill>
                  <a:schemeClr val="tx1">
                    <a:tint val="75000"/>
                  </a:schemeClr>
                </a:solidFill>
              </a:defRPr>
            </a:lvl7pPr>
            <a:lvl8pPr marL="3565886" indent="0" algn="ctr">
              <a:buNone/>
              <a:defRPr>
                <a:solidFill>
                  <a:schemeClr val="tx1">
                    <a:tint val="75000"/>
                  </a:schemeClr>
                </a:solidFill>
              </a:defRPr>
            </a:lvl8pPr>
            <a:lvl9pPr marL="4075298"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5348D3B-E272-4B4C-89E6-896C31DD4890}" type="datetime1">
              <a:rPr lang="en-US" smtClean="0"/>
              <a:pPr/>
              <a:t>12/11/12</a:t>
            </a:fld>
            <a:endParaRPr lang="en-US"/>
          </a:p>
        </p:txBody>
      </p:sp>
      <p:sp>
        <p:nvSpPr>
          <p:cNvPr id="5" name="Footer Placeholder 4"/>
          <p:cNvSpPr>
            <a:spLocks noGrp="1"/>
          </p:cNvSpPr>
          <p:nvPr>
            <p:ph type="ftr" sz="quarter" idx="11"/>
          </p:nvPr>
        </p:nvSpPr>
        <p:spPr>
          <a:xfrm>
            <a:off x="2655570" y="9322648"/>
            <a:ext cx="2461260" cy="535516"/>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EADF8036-7553-6446-B3CD-00C0537FDCC8}" type="slidenum">
              <a:rPr lang="en-US" smtClean="0"/>
              <a:pPr/>
              <a:t>‹#›</a:t>
            </a:fld>
            <a:endParaRPr lang="en-US"/>
          </a:p>
        </p:txBody>
      </p:sp>
    </p:spTree>
    <p:extLst>
      <p:ext uri="{BB962C8B-B14F-4D97-AF65-F5344CB8AC3E}">
        <p14:creationId xmlns:p14="http://schemas.microsoft.com/office/powerpoint/2010/main" val="3762429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AF6B41-3C7A-C144-B09A-0746EA122DE0}" type="datetime1">
              <a:rPr lang="en-US" smtClean="0"/>
              <a:pPr/>
              <a:t>12/11/12</a:t>
            </a:fld>
            <a:endParaRPr lang="en-US"/>
          </a:p>
        </p:txBody>
      </p:sp>
      <p:sp>
        <p:nvSpPr>
          <p:cNvPr id="5" name="Footer Placeholder 4"/>
          <p:cNvSpPr>
            <a:spLocks noGrp="1"/>
          </p:cNvSpPr>
          <p:nvPr>
            <p:ph type="ftr" sz="quarter" idx="11"/>
          </p:nvPr>
        </p:nvSpPr>
        <p:spPr>
          <a:xfrm>
            <a:off x="2655570" y="9322648"/>
            <a:ext cx="2461260" cy="535516"/>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EADF8036-7553-6446-B3CD-00C0537FDCC8}" type="slidenum">
              <a:rPr lang="en-US" smtClean="0"/>
              <a:pPr/>
              <a:t>‹#›</a:t>
            </a:fld>
            <a:endParaRPr lang="en-US"/>
          </a:p>
        </p:txBody>
      </p:sp>
    </p:spTree>
    <p:extLst>
      <p:ext uri="{BB962C8B-B14F-4D97-AF65-F5344CB8AC3E}">
        <p14:creationId xmlns:p14="http://schemas.microsoft.com/office/powerpoint/2010/main" val="777757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226242" y="537846"/>
            <a:ext cx="1311593" cy="1144143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1466" y="537846"/>
            <a:ext cx="3805238" cy="1144143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7988724-EC0E-FB4C-8A4B-9F25802653F2}" type="datetime1">
              <a:rPr lang="en-US" smtClean="0"/>
              <a:pPr/>
              <a:t>12/11/12</a:t>
            </a:fld>
            <a:endParaRPr lang="en-US"/>
          </a:p>
        </p:txBody>
      </p:sp>
      <p:sp>
        <p:nvSpPr>
          <p:cNvPr id="5" name="Footer Placeholder 4"/>
          <p:cNvSpPr>
            <a:spLocks noGrp="1"/>
          </p:cNvSpPr>
          <p:nvPr>
            <p:ph type="ftr" sz="quarter" idx="11"/>
          </p:nvPr>
        </p:nvSpPr>
        <p:spPr>
          <a:xfrm>
            <a:off x="2655570" y="9322648"/>
            <a:ext cx="2461260" cy="535516"/>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EADF8036-7553-6446-B3CD-00C0537FDCC8}" type="slidenum">
              <a:rPr lang="en-US" smtClean="0"/>
              <a:pPr/>
              <a:t>‹#›</a:t>
            </a:fld>
            <a:endParaRPr lang="en-US"/>
          </a:p>
        </p:txBody>
      </p:sp>
    </p:spTree>
    <p:extLst>
      <p:ext uri="{BB962C8B-B14F-4D97-AF65-F5344CB8AC3E}">
        <p14:creationId xmlns:p14="http://schemas.microsoft.com/office/powerpoint/2010/main" val="421372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CCE5AF-764D-554F-8353-B941D665C82E}" type="datetime1">
              <a:rPr lang="en-US" smtClean="0"/>
              <a:pPr/>
              <a:t>12/11/12</a:t>
            </a:fld>
            <a:endParaRPr lang="en-US"/>
          </a:p>
        </p:txBody>
      </p:sp>
      <p:sp>
        <p:nvSpPr>
          <p:cNvPr id="5" name="Footer Placeholder 4"/>
          <p:cNvSpPr>
            <a:spLocks noGrp="1"/>
          </p:cNvSpPr>
          <p:nvPr>
            <p:ph type="ftr" sz="quarter" idx="11"/>
          </p:nvPr>
        </p:nvSpPr>
        <p:spPr>
          <a:xfrm>
            <a:off x="2655570" y="9322648"/>
            <a:ext cx="2461260" cy="535516"/>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EADF8036-7553-6446-B3CD-00C0537FDCC8}" type="slidenum">
              <a:rPr lang="en-US" smtClean="0"/>
              <a:pPr/>
              <a:t>‹#›</a:t>
            </a:fld>
            <a:endParaRPr lang="en-US"/>
          </a:p>
        </p:txBody>
      </p:sp>
    </p:spTree>
    <p:extLst>
      <p:ext uri="{BB962C8B-B14F-4D97-AF65-F5344CB8AC3E}">
        <p14:creationId xmlns:p14="http://schemas.microsoft.com/office/powerpoint/2010/main" val="17668034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13966" y="6463454"/>
            <a:ext cx="6606540" cy="1997710"/>
          </a:xfrm>
        </p:spPr>
        <p:txBody>
          <a:bodyPr anchor="t"/>
          <a:lstStyle>
            <a:lvl1pPr algn="l">
              <a:defRPr sz="4500" b="1" cap="all"/>
            </a:lvl1pPr>
          </a:lstStyle>
          <a:p>
            <a:r>
              <a:rPr lang="en-US" smtClean="0"/>
              <a:t>Click to edit Master title style</a:t>
            </a:r>
            <a:endParaRPr lang="en-US"/>
          </a:p>
        </p:txBody>
      </p:sp>
      <p:sp>
        <p:nvSpPr>
          <p:cNvPr id="3" name="Text Placeholder 2"/>
          <p:cNvSpPr>
            <a:spLocks noGrp="1"/>
          </p:cNvSpPr>
          <p:nvPr>
            <p:ph type="body" idx="1"/>
          </p:nvPr>
        </p:nvSpPr>
        <p:spPr>
          <a:xfrm>
            <a:off x="613966" y="4263180"/>
            <a:ext cx="6606540" cy="2200274"/>
          </a:xfrm>
        </p:spPr>
        <p:txBody>
          <a:bodyPr anchor="b"/>
          <a:lstStyle>
            <a:lvl1pPr marL="0" indent="0">
              <a:buNone/>
              <a:defRPr sz="2200">
                <a:solidFill>
                  <a:schemeClr val="tx1">
                    <a:tint val="75000"/>
                  </a:schemeClr>
                </a:solidFill>
              </a:defRPr>
            </a:lvl1pPr>
            <a:lvl2pPr marL="509412" indent="0">
              <a:buNone/>
              <a:defRPr sz="2000">
                <a:solidFill>
                  <a:schemeClr val="tx1">
                    <a:tint val="75000"/>
                  </a:schemeClr>
                </a:solidFill>
              </a:defRPr>
            </a:lvl2pPr>
            <a:lvl3pPr marL="1018824" indent="0">
              <a:buNone/>
              <a:defRPr sz="1800">
                <a:solidFill>
                  <a:schemeClr val="tx1">
                    <a:tint val="75000"/>
                  </a:schemeClr>
                </a:solidFill>
              </a:defRPr>
            </a:lvl3pPr>
            <a:lvl4pPr marL="1528237" indent="0">
              <a:buNone/>
              <a:defRPr sz="1600">
                <a:solidFill>
                  <a:schemeClr val="tx1">
                    <a:tint val="75000"/>
                  </a:schemeClr>
                </a:solidFill>
              </a:defRPr>
            </a:lvl4pPr>
            <a:lvl5pPr marL="2037649" indent="0">
              <a:buNone/>
              <a:defRPr sz="1600">
                <a:solidFill>
                  <a:schemeClr val="tx1">
                    <a:tint val="75000"/>
                  </a:schemeClr>
                </a:solidFill>
              </a:defRPr>
            </a:lvl5pPr>
            <a:lvl6pPr marL="2547061" indent="0">
              <a:buNone/>
              <a:defRPr sz="1600">
                <a:solidFill>
                  <a:schemeClr val="tx1">
                    <a:tint val="75000"/>
                  </a:schemeClr>
                </a:solidFill>
              </a:defRPr>
            </a:lvl6pPr>
            <a:lvl7pPr marL="3056473" indent="0">
              <a:buNone/>
              <a:defRPr sz="1600">
                <a:solidFill>
                  <a:schemeClr val="tx1">
                    <a:tint val="75000"/>
                  </a:schemeClr>
                </a:solidFill>
              </a:defRPr>
            </a:lvl7pPr>
            <a:lvl8pPr marL="3565886" indent="0">
              <a:buNone/>
              <a:defRPr sz="1600">
                <a:solidFill>
                  <a:schemeClr val="tx1">
                    <a:tint val="75000"/>
                  </a:schemeClr>
                </a:solidFill>
              </a:defRPr>
            </a:lvl8pPr>
            <a:lvl9pPr marL="4075298"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8B60BF3-90B1-874B-BFF8-FF0D17560D52}" type="datetime1">
              <a:rPr lang="en-US" smtClean="0"/>
              <a:pPr/>
              <a:t>12/11/12</a:t>
            </a:fld>
            <a:endParaRPr lang="en-US"/>
          </a:p>
        </p:txBody>
      </p:sp>
      <p:sp>
        <p:nvSpPr>
          <p:cNvPr id="5" name="Footer Placeholder 4"/>
          <p:cNvSpPr>
            <a:spLocks noGrp="1"/>
          </p:cNvSpPr>
          <p:nvPr>
            <p:ph type="ftr" sz="quarter" idx="11"/>
          </p:nvPr>
        </p:nvSpPr>
        <p:spPr>
          <a:xfrm>
            <a:off x="2655570" y="9322648"/>
            <a:ext cx="2461260" cy="535516"/>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EADF8036-7553-6446-B3CD-00C0537FDCC8}" type="slidenum">
              <a:rPr lang="en-US" smtClean="0"/>
              <a:pPr/>
              <a:t>‹#›</a:t>
            </a:fld>
            <a:endParaRPr lang="en-US"/>
          </a:p>
        </p:txBody>
      </p:sp>
    </p:spTree>
    <p:extLst>
      <p:ext uri="{BB962C8B-B14F-4D97-AF65-F5344CB8AC3E}">
        <p14:creationId xmlns:p14="http://schemas.microsoft.com/office/powerpoint/2010/main" val="42949637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91466" y="3129281"/>
            <a:ext cx="2558415" cy="8849996"/>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979421" y="3129281"/>
            <a:ext cx="2558415" cy="8849996"/>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4FFB3A9-2877-814C-82F6-5E8ADF691536}" type="datetime1">
              <a:rPr lang="en-US" smtClean="0"/>
              <a:pPr/>
              <a:t>12/11/12</a:t>
            </a:fld>
            <a:endParaRPr lang="en-US"/>
          </a:p>
        </p:txBody>
      </p:sp>
      <p:sp>
        <p:nvSpPr>
          <p:cNvPr id="6" name="Footer Placeholder 5"/>
          <p:cNvSpPr>
            <a:spLocks noGrp="1"/>
          </p:cNvSpPr>
          <p:nvPr>
            <p:ph type="ftr" sz="quarter" idx="11"/>
          </p:nvPr>
        </p:nvSpPr>
        <p:spPr>
          <a:xfrm>
            <a:off x="2655570" y="9322648"/>
            <a:ext cx="2461260" cy="535516"/>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EADF8036-7553-6446-B3CD-00C0537FDCC8}" type="slidenum">
              <a:rPr lang="en-US" smtClean="0"/>
              <a:pPr/>
              <a:t>‹#›</a:t>
            </a:fld>
            <a:endParaRPr lang="en-US"/>
          </a:p>
        </p:txBody>
      </p:sp>
    </p:spTree>
    <p:extLst>
      <p:ext uri="{BB962C8B-B14F-4D97-AF65-F5344CB8AC3E}">
        <p14:creationId xmlns:p14="http://schemas.microsoft.com/office/powerpoint/2010/main" val="33468535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8620" y="402802"/>
            <a:ext cx="6995160" cy="167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88620" y="2251499"/>
            <a:ext cx="3434160" cy="938318"/>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smtClean="0"/>
              <a:t>Click to edit Master text styles</a:t>
            </a:r>
          </a:p>
        </p:txBody>
      </p:sp>
      <p:sp>
        <p:nvSpPr>
          <p:cNvPr id="4" name="Content Placeholder 3"/>
          <p:cNvSpPr>
            <a:spLocks noGrp="1"/>
          </p:cNvSpPr>
          <p:nvPr>
            <p:ph sz="half" idx="2"/>
          </p:nvPr>
        </p:nvSpPr>
        <p:spPr>
          <a:xfrm>
            <a:off x="388620" y="3189817"/>
            <a:ext cx="3434160" cy="5795222"/>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948272" y="2251499"/>
            <a:ext cx="3435508" cy="938318"/>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smtClean="0"/>
              <a:t>Click to edit Master text styles</a:t>
            </a:r>
          </a:p>
        </p:txBody>
      </p:sp>
      <p:sp>
        <p:nvSpPr>
          <p:cNvPr id="6" name="Content Placeholder 5"/>
          <p:cNvSpPr>
            <a:spLocks noGrp="1"/>
          </p:cNvSpPr>
          <p:nvPr>
            <p:ph sz="quarter" idx="4"/>
          </p:nvPr>
        </p:nvSpPr>
        <p:spPr>
          <a:xfrm>
            <a:off x="3948272" y="3189817"/>
            <a:ext cx="3435508" cy="5795222"/>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3BCB62A-BE1B-B74F-9A7D-41F40B664F91}" type="datetime1">
              <a:rPr lang="en-US" smtClean="0"/>
              <a:pPr/>
              <a:t>12/11/12</a:t>
            </a:fld>
            <a:endParaRPr lang="en-US"/>
          </a:p>
        </p:txBody>
      </p:sp>
      <p:sp>
        <p:nvSpPr>
          <p:cNvPr id="8" name="Footer Placeholder 7"/>
          <p:cNvSpPr>
            <a:spLocks noGrp="1"/>
          </p:cNvSpPr>
          <p:nvPr>
            <p:ph type="ftr" sz="quarter" idx="11"/>
          </p:nvPr>
        </p:nvSpPr>
        <p:spPr>
          <a:xfrm>
            <a:off x="2655570" y="9322648"/>
            <a:ext cx="2461260" cy="535516"/>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EADF8036-7553-6446-B3CD-00C0537FDCC8}" type="slidenum">
              <a:rPr lang="en-US" smtClean="0"/>
              <a:pPr/>
              <a:t>‹#›</a:t>
            </a:fld>
            <a:endParaRPr lang="en-US"/>
          </a:p>
        </p:txBody>
      </p:sp>
    </p:spTree>
    <p:extLst>
      <p:ext uri="{BB962C8B-B14F-4D97-AF65-F5344CB8AC3E}">
        <p14:creationId xmlns:p14="http://schemas.microsoft.com/office/powerpoint/2010/main" val="32022889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8DA53EB-8C07-3846-8709-B6639B231FB9}" type="datetime1">
              <a:rPr lang="en-US" smtClean="0"/>
              <a:pPr/>
              <a:t>12/11/12</a:t>
            </a:fld>
            <a:endParaRPr lang="en-US"/>
          </a:p>
        </p:txBody>
      </p:sp>
      <p:sp>
        <p:nvSpPr>
          <p:cNvPr id="4" name="Footer Placeholder 3"/>
          <p:cNvSpPr>
            <a:spLocks noGrp="1"/>
          </p:cNvSpPr>
          <p:nvPr>
            <p:ph type="ftr" sz="quarter" idx="11"/>
          </p:nvPr>
        </p:nvSpPr>
        <p:spPr>
          <a:xfrm>
            <a:off x="2655570" y="9322648"/>
            <a:ext cx="2461260" cy="535516"/>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EADF8036-7553-6446-B3CD-00C0537FDCC8}" type="slidenum">
              <a:rPr lang="en-US" smtClean="0"/>
              <a:pPr/>
              <a:t>‹#›</a:t>
            </a:fld>
            <a:endParaRPr lang="en-US"/>
          </a:p>
        </p:txBody>
      </p:sp>
    </p:spTree>
    <p:extLst>
      <p:ext uri="{BB962C8B-B14F-4D97-AF65-F5344CB8AC3E}">
        <p14:creationId xmlns:p14="http://schemas.microsoft.com/office/powerpoint/2010/main" val="15508036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ED7572-45D1-9949-B482-18B45893AA23}" type="datetime1">
              <a:rPr lang="en-US" smtClean="0"/>
              <a:pPr/>
              <a:t>12/11/12</a:t>
            </a:fld>
            <a:endParaRPr lang="en-US"/>
          </a:p>
        </p:txBody>
      </p:sp>
      <p:sp>
        <p:nvSpPr>
          <p:cNvPr id="3" name="Footer Placeholder 2"/>
          <p:cNvSpPr>
            <a:spLocks noGrp="1"/>
          </p:cNvSpPr>
          <p:nvPr>
            <p:ph type="ftr" sz="quarter" idx="11"/>
          </p:nvPr>
        </p:nvSpPr>
        <p:spPr>
          <a:xfrm>
            <a:off x="2655570" y="9322648"/>
            <a:ext cx="2461260" cy="535516"/>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EADF8036-7553-6446-B3CD-00C0537FDCC8}" type="slidenum">
              <a:rPr lang="en-US" smtClean="0"/>
              <a:pPr/>
              <a:t>‹#›</a:t>
            </a:fld>
            <a:endParaRPr lang="en-US"/>
          </a:p>
        </p:txBody>
      </p:sp>
    </p:spTree>
    <p:extLst>
      <p:ext uri="{BB962C8B-B14F-4D97-AF65-F5344CB8AC3E}">
        <p14:creationId xmlns:p14="http://schemas.microsoft.com/office/powerpoint/2010/main" val="19734965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8621" y="400474"/>
            <a:ext cx="2557066" cy="1704340"/>
          </a:xfrm>
        </p:spPr>
        <p:txBody>
          <a:bodyPr anchor="b"/>
          <a:lstStyle>
            <a:lvl1pPr algn="l">
              <a:defRPr sz="2200" b="1"/>
            </a:lvl1pPr>
          </a:lstStyle>
          <a:p>
            <a:r>
              <a:rPr lang="en-US" smtClean="0"/>
              <a:t>Click to edit Master title style</a:t>
            </a:r>
            <a:endParaRPr lang="en-US"/>
          </a:p>
        </p:txBody>
      </p:sp>
      <p:sp>
        <p:nvSpPr>
          <p:cNvPr id="3" name="Content Placeholder 2"/>
          <p:cNvSpPr>
            <a:spLocks noGrp="1"/>
          </p:cNvSpPr>
          <p:nvPr>
            <p:ph idx="1"/>
          </p:nvPr>
        </p:nvSpPr>
        <p:spPr>
          <a:xfrm>
            <a:off x="3038793" y="400474"/>
            <a:ext cx="4344988" cy="8584566"/>
          </a:xfrm>
        </p:spPr>
        <p:txBody>
          <a:bodyPr/>
          <a:lstStyle>
            <a:lvl1pPr>
              <a:defRPr sz="3600"/>
            </a:lvl1pPr>
            <a:lvl2pPr>
              <a:defRPr sz="3100"/>
            </a:lvl2pPr>
            <a:lvl3pPr>
              <a:defRPr sz="27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88621" y="2104814"/>
            <a:ext cx="2557066" cy="6880226"/>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611E02-48F4-DC41-947C-B7680679739A}" type="datetime1">
              <a:rPr lang="en-US" smtClean="0"/>
              <a:pPr/>
              <a:t>12/11/12</a:t>
            </a:fld>
            <a:endParaRPr lang="en-US"/>
          </a:p>
        </p:txBody>
      </p:sp>
      <p:sp>
        <p:nvSpPr>
          <p:cNvPr id="6" name="Footer Placeholder 5"/>
          <p:cNvSpPr>
            <a:spLocks noGrp="1"/>
          </p:cNvSpPr>
          <p:nvPr>
            <p:ph type="ftr" sz="quarter" idx="11"/>
          </p:nvPr>
        </p:nvSpPr>
        <p:spPr>
          <a:xfrm>
            <a:off x="2655570" y="9322648"/>
            <a:ext cx="2461260" cy="535516"/>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EADF8036-7553-6446-B3CD-00C0537FDCC8}" type="slidenum">
              <a:rPr lang="en-US" smtClean="0"/>
              <a:pPr/>
              <a:t>‹#›</a:t>
            </a:fld>
            <a:endParaRPr lang="en-US"/>
          </a:p>
        </p:txBody>
      </p:sp>
    </p:spTree>
    <p:extLst>
      <p:ext uri="{BB962C8B-B14F-4D97-AF65-F5344CB8AC3E}">
        <p14:creationId xmlns:p14="http://schemas.microsoft.com/office/powerpoint/2010/main" val="33310886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3445" y="7040881"/>
            <a:ext cx="4663440" cy="831216"/>
          </a:xfrm>
        </p:spPr>
        <p:txBody>
          <a:bodyPr anchor="b"/>
          <a:lstStyle>
            <a:lvl1pPr algn="l">
              <a:defRPr sz="2200" b="1"/>
            </a:lvl1pPr>
          </a:lstStyle>
          <a:p>
            <a:r>
              <a:rPr lang="en-US" smtClean="0"/>
              <a:t>Click to edit Master title style</a:t>
            </a:r>
            <a:endParaRPr lang="en-US"/>
          </a:p>
        </p:txBody>
      </p:sp>
      <p:sp>
        <p:nvSpPr>
          <p:cNvPr id="3" name="Picture Placeholder 2"/>
          <p:cNvSpPr>
            <a:spLocks noGrp="1"/>
          </p:cNvSpPr>
          <p:nvPr>
            <p:ph type="pic" idx="1"/>
          </p:nvPr>
        </p:nvSpPr>
        <p:spPr>
          <a:xfrm>
            <a:off x="1523445" y="898736"/>
            <a:ext cx="4663440" cy="6035040"/>
          </a:xfrm>
        </p:spPr>
        <p:txBody>
          <a:bodyPr/>
          <a:lstStyle>
            <a:lvl1pPr marL="0" indent="0">
              <a:buNone/>
              <a:defRPr sz="3600"/>
            </a:lvl1pPr>
            <a:lvl2pPr marL="509412" indent="0">
              <a:buNone/>
              <a:defRPr sz="3100"/>
            </a:lvl2pPr>
            <a:lvl3pPr marL="1018824" indent="0">
              <a:buNone/>
              <a:defRPr sz="2700"/>
            </a:lvl3pPr>
            <a:lvl4pPr marL="1528237" indent="0">
              <a:buNone/>
              <a:defRPr sz="2200"/>
            </a:lvl4pPr>
            <a:lvl5pPr marL="2037649" indent="0">
              <a:buNone/>
              <a:defRPr sz="2200"/>
            </a:lvl5pPr>
            <a:lvl6pPr marL="2547061" indent="0">
              <a:buNone/>
              <a:defRPr sz="2200"/>
            </a:lvl6pPr>
            <a:lvl7pPr marL="3056473" indent="0">
              <a:buNone/>
              <a:defRPr sz="2200"/>
            </a:lvl7pPr>
            <a:lvl8pPr marL="3565886" indent="0">
              <a:buNone/>
              <a:defRPr sz="2200"/>
            </a:lvl8pPr>
            <a:lvl9pPr marL="4075298" indent="0">
              <a:buNone/>
              <a:defRPr sz="2200"/>
            </a:lvl9pPr>
          </a:lstStyle>
          <a:p>
            <a:endParaRPr lang="en-US"/>
          </a:p>
        </p:txBody>
      </p:sp>
      <p:sp>
        <p:nvSpPr>
          <p:cNvPr id="4" name="Text Placeholder 3"/>
          <p:cNvSpPr>
            <a:spLocks noGrp="1"/>
          </p:cNvSpPr>
          <p:nvPr>
            <p:ph type="body" sz="half" idx="2"/>
          </p:nvPr>
        </p:nvSpPr>
        <p:spPr>
          <a:xfrm>
            <a:off x="1523445" y="7872097"/>
            <a:ext cx="4663440" cy="1180464"/>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C69D58-C820-A747-9169-AF3FCC83C1BE}" type="datetime1">
              <a:rPr lang="en-US" smtClean="0"/>
              <a:pPr/>
              <a:t>12/11/12</a:t>
            </a:fld>
            <a:endParaRPr lang="en-US"/>
          </a:p>
        </p:txBody>
      </p:sp>
      <p:sp>
        <p:nvSpPr>
          <p:cNvPr id="6" name="Footer Placeholder 5"/>
          <p:cNvSpPr>
            <a:spLocks noGrp="1"/>
          </p:cNvSpPr>
          <p:nvPr>
            <p:ph type="ftr" sz="quarter" idx="11"/>
          </p:nvPr>
        </p:nvSpPr>
        <p:spPr>
          <a:xfrm>
            <a:off x="2655570" y="9322648"/>
            <a:ext cx="2461260" cy="535516"/>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EADF8036-7553-6446-B3CD-00C0537FDCC8}" type="slidenum">
              <a:rPr lang="en-US" smtClean="0"/>
              <a:pPr/>
              <a:t>‹#›</a:t>
            </a:fld>
            <a:endParaRPr lang="en-US"/>
          </a:p>
        </p:txBody>
      </p:sp>
    </p:spTree>
    <p:extLst>
      <p:ext uri="{BB962C8B-B14F-4D97-AF65-F5344CB8AC3E}">
        <p14:creationId xmlns:p14="http://schemas.microsoft.com/office/powerpoint/2010/main" val="173748463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620" y="402802"/>
            <a:ext cx="6995160" cy="1676400"/>
          </a:xfrm>
          <a:prstGeom prst="rect">
            <a:avLst/>
          </a:prstGeom>
        </p:spPr>
        <p:txBody>
          <a:bodyPr vert="horz" lIns="101882" tIns="50941" rIns="101882" bIns="50941"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88620" y="2346962"/>
            <a:ext cx="6995160" cy="6638079"/>
          </a:xfrm>
          <a:prstGeom prst="rect">
            <a:avLst/>
          </a:prstGeom>
        </p:spPr>
        <p:txBody>
          <a:bodyPr vert="horz" lIns="101882" tIns="50941" rIns="101882" bIns="5094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88620" y="9322648"/>
            <a:ext cx="1813560" cy="535516"/>
          </a:xfrm>
          <a:prstGeom prst="rect">
            <a:avLst/>
          </a:prstGeom>
        </p:spPr>
        <p:txBody>
          <a:bodyPr vert="horz" lIns="101882" tIns="50941" rIns="101882" bIns="50941" rtlCol="0" anchor="ctr"/>
          <a:lstStyle>
            <a:lvl1pPr algn="l">
              <a:defRPr sz="1300">
                <a:solidFill>
                  <a:schemeClr val="tx1">
                    <a:tint val="75000"/>
                  </a:schemeClr>
                </a:solidFill>
              </a:defRPr>
            </a:lvl1pPr>
          </a:lstStyle>
          <a:p>
            <a:fld id="{17D351F4-17A4-0C4B-8ADB-0296CA063CE8}" type="datetime1">
              <a:rPr lang="en-US" smtClean="0"/>
              <a:pPr/>
              <a:t>12/11/12</a:t>
            </a:fld>
            <a:endParaRPr lang="en-US"/>
          </a:p>
        </p:txBody>
      </p:sp>
      <p:sp>
        <p:nvSpPr>
          <p:cNvPr id="6" name="Slide Number Placeholder 5"/>
          <p:cNvSpPr>
            <a:spLocks noGrp="1"/>
          </p:cNvSpPr>
          <p:nvPr>
            <p:ph type="sldNum" sz="quarter" idx="4"/>
          </p:nvPr>
        </p:nvSpPr>
        <p:spPr>
          <a:xfrm>
            <a:off x="3114877" y="9322648"/>
            <a:ext cx="1813560" cy="535516"/>
          </a:xfrm>
          <a:prstGeom prst="rect">
            <a:avLst/>
          </a:prstGeom>
        </p:spPr>
        <p:txBody>
          <a:bodyPr vert="horz" lIns="101882" tIns="50941" rIns="101882" bIns="50941" rtlCol="0" anchor="ctr"/>
          <a:lstStyle>
            <a:lvl1pPr algn="ctr">
              <a:defRPr sz="1300">
                <a:solidFill>
                  <a:schemeClr val="tx1">
                    <a:tint val="75000"/>
                  </a:schemeClr>
                </a:solidFill>
              </a:defRPr>
            </a:lvl1pPr>
          </a:lstStyle>
          <a:p>
            <a:fld id="{EADF8036-7553-6446-B3CD-00C0537FDCC8}" type="slidenum">
              <a:rPr lang="en-US" smtClean="0"/>
              <a:pPr/>
              <a:t>‹#›</a:t>
            </a:fld>
            <a:endParaRPr lang="en-US"/>
          </a:p>
        </p:txBody>
      </p:sp>
    </p:spTree>
    <p:extLst>
      <p:ext uri="{BB962C8B-B14F-4D97-AF65-F5344CB8AC3E}">
        <p14:creationId xmlns:p14="http://schemas.microsoft.com/office/powerpoint/2010/main" val="3627370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509412" rtl="0" eaLnBrk="1" latinLnBrk="0" hangingPunct="1">
        <a:spcBef>
          <a:spcPct val="0"/>
        </a:spcBef>
        <a:buNone/>
        <a:defRPr sz="4900" kern="1200">
          <a:solidFill>
            <a:schemeClr val="tx1"/>
          </a:solidFill>
          <a:latin typeface="Fanwood"/>
          <a:ea typeface="+mj-ea"/>
          <a:cs typeface="Fanwood"/>
        </a:defRPr>
      </a:lvl1pPr>
    </p:titleStyle>
    <p:bodyStyle>
      <a:lvl1pPr marL="382059" indent="-382059" algn="l" defTabSz="509412" rtl="0" eaLnBrk="1" latinLnBrk="0" hangingPunct="1">
        <a:spcBef>
          <a:spcPct val="20000"/>
        </a:spcBef>
        <a:buFont typeface="Arial"/>
        <a:buChar char="•"/>
        <a:defRPr sz="3600" kern="1200">
          <a:solidFill>
            <a:schemeClr val="tx1"/>
          </a:solidFill>
          <a:latin typeface="Fanwood"/>
          <a:ea typeface="+mn-ea"/>
          <a:cs typeface="Fanwood"/>
        </a:defRPr>
      </a:lvl1pPr>
      <a:lvl2pPr marL="827795" indent="-318383" algn="l" defTabSz="509412" rtl="0" eaLnBrk="1" latinLnBrk="0" hangingPunct="1">
        <a:spcBef>
          <a:spcPct val="20000"/>
        </a:spcBef>
        <a:buFont typeface="Arial"/>
        <a:buChar char="–"/>
        <a:defRPr sz="3100" kern="1200">
          <a:solidFill>
            <a:schemeClr val="tx1"/>
          </a:solidFill>
          <a:latin typeface="Fanwood"/>
          <a:ea typeface="+mn-ea"/>
          <a:cs typeface="Fanwood"/>
        </a:defRPr>
      </a:lvl2pPr>
      <a:lvl3pPr marL="1273531" indent="-254706" algn="l" defTabSz="509412" rtl="0" eaLnBrk="1" latinLnBrk="0" hangingPunct="1">
        <a:spcBef>
          <a:spcPct val="20000"/>
        </a:spcBef>
        <a:buFont typeface="Arial"/>
        <a:buChar char="•"/>
        <a:defRPr sz="2700" kern="1200">
          <a:solidFill>
            <a:schemeClr val="tx1"/>
          </a:solidFill>
          <a:latin typeface="Fanwood"/>
          <a:ea typeface="+mn-ea"/>
          <a:cs typeface="Fanwood"/>
        </a:defRPr>
      </a:lvl3pPr>
      <a:lvl4pPr marL="1782943" indent="-254706" algn="l" defTabSz="509412" rtl="0" eaLnBrk="1" latinLnBrk="0" hangingPunct="1">
        <a:spcBef>
          <a:spcPct val="20000"/>
        </a:spcBef>
        <a:buFont typeface="Arial"/>
        <a:buChar char="–"/>
        <a:defRPr sz="2200" kern="1200">
          <a:solidFill>
            <a:schemeClr val="tx1"/>
          </a:solidFill>
          <a:latin typeface="Fanwood"/>
          <a:ea typeface="+mn-ea"/>
          <a:cs typeface="Fanwood"/>
        </a:defRPr>
      </a:lvl4pPr>
      <a:lvl5pPr marL="2292355" indent="-254706" algn="l" defTabSz="509412" rtl="0" eaLnBrk="1" latinLnBrk="0" hangingPunct="1">
        <a:spcBef>
          <a:spcPct val="20000"/>
        </a:spcBef>
        <a:buFont typeface="Arial"/>
        <a:buChar char="»"/>
        <a:defRPr sz="2200" kern="1200">
          <a:solidFill>
            <a:schemeClr val="tx1"/>
          </a:solidFill>
          <a:latin typeface="Fanwood"/>
          <a:ea typeface="+mn-ea"/>
          <a:cs typeface="Fanwood"/>
        </a:defRPr>
      </a:lvl5pPr>
      <a:lvl6pPr marL="2801767" indent="-254706" algn="l" defTabSz="509412" rtl="0" eaLnBrk="1" latinLnBrk="0" hangingPunct="1">
        <a:spcBef>
          <a:spcPct val="20000"/>
        </a:spcBef>
        <a:buFont typeface="Arial"/>
        <a:buChar char="•"/>
        <a:defRPr sz="2200" kern="1200">
          <a:solidFill>
            <a:schemeClr val="tx1"/>
          </a:solidFill>
          <a:latin typeface="+mn-lt"/>
          <a:ea typeface="+mn-ea"/>
          <a:cs typeface="+mn-cs"/>
        </a:defRPr>
      </a:lvl6pPr>
      <a:lvl7pPr marL="3311180" indent="-254706" algn="l" defTabSz="509412" rtl="0" eaLnBrk="1" latinLnBrk="0" hangingPunct="1">
        <a:spcBef>
          <a:spcPct val="20000"/>
        </a:spcBef>
        <a:buFont typeface="Arial"/>
        <a:buChar char="•"/>
        <a:defRPr sz="2200" kern="1200">
          <a:solidFill>
            <a:schemeClr val="tx1"/>
          </a:solidFill>
          <a:latin typeface="+mn-lt"/>
          <a:ea typeface="+mn-ea"/>
          <a:cs typeface="+mn-cs"/>
        </a:defRPr>
      </a:lvl7pPr>
      <a:lvl8pPr marL="3820592" indent="-254706" algn="l" defTabSz="509412" rtl="0" eaLnBrk="1" latinLnBrk="0" hangingPunct="1">
        <a:spcBef>
          <a:spcPct val="20000"/>
        </a:spcBef>
        <a:buFont typeface="Arial"/>
        <a:buChar char="•"/>
        <a:defRPr sz="2200" kern="1200">
          <a:solidFill>
            <a:schemeClr val="tx1"/>
          </a:solidFill>
          <a:latin typeface="+mn-lt"/>
          <a:ea typeface="+mn-ea"/>
          <a:cs typeface="+mn-cs"/>
        </a:defRPr>
      </a:lvl8pPr>
      <a:lvl9pPr marL="4330004" indent="-254706" algn="l" defTabSz="509412" rtl="0" eaLnBrk="1" latinLnBrk="0" hangingPunct="1">
        <a:spcBef>
          <a:spcPct val="20000"/>
        </a:spcBef>
        <a:buFont typeface="Arial"/>
        <a:buChar char="•"/>
        <a:defRPr sz="2200" kern="1200">
          <a:solidFill>
            <a:schemeClr val="tx1"/>
          </a:solidFill>
          <a:latin typeface="+mn-lt"/>
          <a:ea typeface="+mn-ea"/>
          <a:cs typeface="+mn-cs"/>
        </a:defRPr>
      </a:lvl9pPr>
    </p:bodyStyle>
    <p:otherStyle>
      <a:defPPr>
        <a:defRPr lang="en-US"/>
      </a:defPPr>
      <a:lvl1pPr marL="0" algn="l" defTabSz="509412" rtl="0" eaLnBrk="1" latinLnBrk="0" hangingPunct="1">
        <a:defRPr sz="2000" kern="1200">
          <a:solidFill>
            <a:schemeClr val="tx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06068" y="1969356"/>
            <a:ext cx="6404317" cy="1631216"/>
          </a:xfrm>
          <a:prstGeom prst="rect">
            <a:avLst/>
          </a:prstGeom>
        </p:spPr>
        <p:txBody>
          <a:bodyPr wrap="none">
            <a:spAutoFit/>
          </a:bodyPr>
          <a:lstStyle/>
          <a:p>
            <a:pPr algn="ctr"/>
            <a:r>
              <a:rPr lang="en-US" sz="3200" b="1" cap="all" dirty="0" smtClean="0">
                <a:solidFill>
                  <a:schemeClr val="tx1">
                    <a:lumMod val="75000"/>
                    <a:lumOff val="25000"/>
                  </a:schemeClr>
                </a:solidFill>
                <a:latin typeface="Fanwood"/>
                <a:cs typeface="Fanwood"/>
              </a:rPr>
              <a:t>Module:</a:t>
            </a:r>
          </a:p>
          <a:p>
            <a:pPr algn="ctr"/>
            <a:endParaRPr lang="en-US" sz="600" b="1" cap="all" dirty="0" smtClean="0">
              <a:latin typeface="Fanwood"/>
              <a:cs typeface="Fanwood"/>
            </a:endParaRPr>
          </a:p>
          <a:p>
            <a:pPr algn="ctr"/>
            <a:endParaRPr lang="en-US" sz="600" b="1" cap="all" dirty="0" smtClean="0">
              <a:latin typeface="Fanwood"/>
              <a:cs typeface="Fanwood"/>
            </a:endParaRPr>
          </a:p>
          <a:p>
            <a:pPr algn="ctr"/>
            <a:r>
              <a:rPr lang="en-US" sz="3200" b="1" cap="all" dirty="0" smtClean="0">
                <a:solidFill>
                  <a:srgbClr val="C41730"/>
                </a:solidFill>
                <a:latin typeface="Fanwood"/>
                <a:cs typeface="Fanwood"/>
              </a:rPr>
              <a:t>Creativity in Online Spaces</a:t>
            </a:r>
          </a:p>
          <a:p>
            <a:pPr algn="ctr"/>
            <a:endParaRPr lang="en-US" sz="600" b="1" cap="all" dirty="0" smtClean="0">
              <a:solidFill>
                <a:srgbClr val="C41730"/>
              </a:solidFill>
              <a:latin typeface="Fanwood"/>
              <a:cs typeface="Fanwood"/>
            </a:endParaRPr>
          </a:p>
          <a:p>
            <a:pPr algn="ctr"/>
            <a:r>
              <a:rPr lang="en-US" sz="1800" b="1" cap="all" dirty="0" smtClean="0">
                <a:solidFill>
                  <a:schemeClr val="tx1">
                    <a:lumMod val="65000"/>
                    <a:lumOff val="35000"/>
                  </a:schemeClr>
                </a:solidFill>
                <a:latin typeface="Fanwood"/>
                <a:cs typeface="Fanwood"/>
              </a:rPr>
              <a:t>Draft</a:t>
            </a:r>
          </a:p>
        </p:txBody>
      </p:sp>
      <p:pic>
        <p:nvPicPr>
          <p:cNvPr id="13314" name="Picture 7" descr=":YaM - updated September 2011:A Prioritaet:Logos und Coverbilder - YaM und FIR:Logos FINAL:Berkman:Logo_05_-_Berkman.jpg"/>
          <p:cNvPicPr>
            <a:picLocks noChangeAspect="1" noChangeArrowheads="1"/>
          </p:cNvPicPr>
          <p:nvPr/>
        </p:nvPicPr>
        <p:blipFill>
          <a:blip r:embed="rId2"/>
          <a:srcRect/>
          <a:stretch>
            <a:fillRect/>
          </a:stretch>
        </p:blipFill>
        <p:spPr bwMode="auto">
          <a:xfrm>
            <a:off x="1755054" y="0"/>
            <a:ext cx="4317967" cy="2028700"/>
          </a:xfrm>
          <a:prstGeom prst="rect">
            <a:avLst/>
          </a:prstGeom>
          <a:noFill/>
          <a:ln w="9525">
            <a:noFill/>
            <a:miter lim="800000"/>
            <a:headEnd/>
            <a:tailEnd/>
          </a:ln>
        </p:spPr>
      </p:pic>
      <p:sp>
        <p:nvSpPr>
          <p:cNvPr id="7" name="TextBox 6"/>
          <p:cNvSpPr txBox="1"/>
          <p:nvPr/>
        </p:nvSpPr>
        <p:spPr>
          <a:xfrm>
            <a:off x="2844186" y="8432800"/>
            <a:ext cx="2136095" cy="707886"/>
          </a:xfrm>
          <a:prstGeom prst="rect">
            <a:avLst/>
          </a:prstGeom>
          <a:noFill/>
        </p:spPr>
        <p:txBody>
          <a:bodyPr wrap="none" rtlCol="0">
            <a:spAutoFit/>
          </a:bodyPr>
          <a:lstStyle/>
          <a:p>
            <a:pPr algn="ctr"/>
            <a:r>
              <a:rPr lang="en-US" sz="1000" dirty="0" smtClean="0">
                <a:latin typeface="Fanwood"/>
                <a:cs typeface="Fanwood"/>
              </a:rPr>
              <a:t>23 Everett Street</a:t>
            </a:r>
          </a:p>
          <a:p>
            <a:pPr algn="ctr"/>
            <a:r>
              <a:rPr lang="en-US" sz="1000" dirty="0" smtClean="0">
                <a:latin typeface="Fanwood"/>
                <a:cs typeface="Fanwood"/>
              </a:rPr>
              <a:t>Cambridge, MA 02138, USA</a:t>
            </a:r>
          </a:p>
          <a:p>
            <a:pPr algn="ctr"/>
            <a:r>
              <a:rPr lang="en-US" sz="1000" dirty="0" err="1" smtClean="0">
                <a:latin typeface="Fanwood"/>
                <a:cs typeface="Fanwood"/>
              </a:rPr>
              <a:t>youthandmedia@cyber.law.harvard.edu</a:t>
            </a:r>
            <a:endParaRPr lang="en-US" sz="1000" dirty="0" smtClean="0">
              <a:latin typeface="Fanwood"/>
              <a:cs typeface="Fanwood"/>
            </a:endParaRPr>
          </a:p>
          <a:p>
            <a:pPr algn="ctr"/>
            <a:r>
              <a:rPr lang="en-US" sz="1000" dirty="0" smtClean="0">
                <a:latin typeface="Fanwood"/>
                <a:cs typeface="Fanwood"/>
              </a:rPr>
              <a:t>http://</a:t>
            </a:r>
            <a:r>
              <a:rPr lang="en-US" sz="1000" dirty="0" err="1" smtClean="0">
                <a:latin typeface="Fanwood"/>
                <a:cs typeface="Fanwood"/>
              </a:rPr>
              <a:t>youthandmedia.org</a:t>
            </a:r>
            <a:r>
              <a:rPr lang="en-US" sz="1000" dirty="0" smtClean="0">
                <a:latin typeface="Fanwood"/>
                <a:cs typeface="Fanwood"/>
              </a:rPr>
              <a:t> </a:t>
            </a:r>
            <a:endParaRPr lang="en-US" sz="1000" dirty="0">
              <a:latin typeface="Fanwood"/>
              <a:cs typeface="Fanwood"/>
            </a:endParaRPr>
          </a:p>
        </p:txBody>
      </p:sp>
      <p:pic>
        <p:nvPicPr>
          <p:cNvPr id="8" name="Picture 7" descr="youthandmedia horizontal large.png"/>
          <p:cNvPicPr>
            <a:picLocks noChangeAspect="1"/>
          </p:cNvPicPr>
          <p:nvPr/>
        </p:nvPicPr>
        <p:blipFill>
          <a:blip r:embed="rId3"/>
          <a:stretch>
            <a:fillRect/>
          </a:stretch>
        </p:blipFill>
        <p:spPr>
          <a:xfrm>
            <a:off x="1230730" y="7721600"/>
            <a:ext cx="5410200" cy="655782"/>
          </a:xfrm>
          <a:prstGeom prst="rect">
            <a:avLst/>
          </a:prstGeom>
        </p:spPr>
      </p:pic>
      <p:sp>
        <p:nvSpPr>
          <p:cNvPr id="9" name="Slide Number Placeholder 8"/>
          <p:cNvSpPr>
            <a:spLocks noGrp="1"/>
          </p:cNvSpPr>
          <p:nvPr>
            <p:ph type="sldNum" sz="quarter" idx="12"/>
          </p:nvPr>
        </p:nvSpPr>
        <p:spPr/>
        <p:txBody>
          <a:bodyPr/>
          <a:lstStyle/>
          <a:p>
            <a:r>
              <a:rPr lang="en-US" sz="1000" dirty="0" smtClean="0">
                <a:latin typeface="Fanwood"/>
                <a:cs typeface="Fanwood"/>
              </a:rPr>
              <a:t>{</a:t>
            </a:r>
            <a:fld id="{EADF8036-7553-6446-B3CD-00C0537FDCC8}" type="slidenum">
              <a:rPr lang="en-US" sz="1000" smtClean="0">
                <a:latin typeface="Fanwood"/>
                <a:cs typeface="Fanwood"/>
              </a:rPr>
              <a:pPr/>
              <a:t>1</a:t>
            </a:fld>
            <a:r>
              <a:rPr lang="en-US" sz="1000" dirty="0" smtClean="0">
                <a:latin typeface="Fanwood"/>
                <a:cs typeface="Fanwood"/>
              </a:rPr>
              <a:t>}</a:t>
            </a:r>
            <a:endParaRPr lang="en-US" sz="1000" dirty="0">
              <a:latin typeface="Fanwood"/>
              <a:cs typeface="Fanwood"/>
            </a:endParaRPr>
          </a:p>
        </p:txBody>
      </p:sp>
      <p:sp>
        <p:nvSpPr>
          <p:cNvPr id="5" name="Rectangle 4"/>
          <p:cNvSpPr/>
          <p:nvPr/>
        </p:nvSpPr>
        <p:spPr>
          <a:xfrm>
            <a:off x="0" y="4194608"/>
            <a:ext cx="7772400" cy="263606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accent6"/>
              </a:solidFill>
            </a:endParaRP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44663" y="4194608"/>
            <a:ext cx="2528970" cy="2636060"/>
          </a:xfrm>
          <a:prstGeom prst="rect">
            <a:avLst/>
          </a:prstGeom>
        </p:spPr>
      </p:pic>
    </p:spTree>
    <p:extLst>
      <p:ext uri="{BB962C8B-B14F-4D97-AF65-F5344CB8AC3E}">
        <p14:creationId xmlns:p14="http://schemas.microsoft.com/office/powerpoint/2010/main" val="122933133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717276450"/>
              </p:ext>
            </p:extLst>
          </p:nvPr>
        </p:nvGraphicFramePr>
        <p:xfrm>
          <a:off x="425000" y="4775200"/>
          <a:ext cx="6444095" cy="4192132"/>
        </p:xfrm>
        <a:graphic>
          <a:graphicData uri="http://schemas.openxmlformats.org/drawingml/2006/table">
            <a:tbl>
              <a:tblPr firstRow="1" bandRow="1">
                <a:tableStyleId>{2D5ABB26-0587-4C30-8999-92F81FD0307C}</a:tableStyleId>
              </a:tblPr>
              <a:tblGrid>
                <a:gridCol w="1575219"/>
                <a:gridCol w="4868876"/>
              </a:tblGrid>
              <a:tr h="845341">
                <a:tc>
                  <a:txBody>
                    <a:bodyPr/>
                    <a:lstStyle/>
                    <a:p>
                      <a:endParaRPr lang="en-US"/>
                    </a:p>
                  </a:txBody>
                  <a:tcPr marL="103632" marR="103632" marT="50292" marB="50292"/>
                </a:tc>
                <a:tc>
                  <a:txBody>
                    <a:bodyPr/>
                    <a:lstStyle/>
                    <a:p>
                      <a:endParaRPr lang="en-US"/>
                    </a:p>
                  </a:txBody>
                  <a:tcPr marL="103632" marR="103632" marT="50292" marB="50292"/>
                </a:tc>
              </a:tr>
              <a:tr h="0">
                <a:tc>
                  <a:txBody>
                    <a:bodyPr/>
                    <a:lstStyle/>
                    <a:p>
                      <a:endParaRPr lang="en-US"/>
                    </a:p>
                  </a:txBody>
                  <a:tcPr marL="103632" marR="103632" marT="50292" marB="50292"/>
                </a:tc>
                <a:tc>
                  <a:txBody>
                    <a:bodyPr/>
                    <a:lstStyle/>
                    <a:p>
                      <a:endParaRPr lang="en-US"/>
                    </a:p>
                  </a:txBody>
                  <a:tcPr marL="103632" marR="103632" marT="50292" marB="50292"/>
                </a:tc>
              </a:tr>
              <a:tr h="367792">
                <a:tc>
                  <a:txBody>
                    <a:bodyPr/>
                    <a:lstStyle/>
                    <a:p>
                      <a:endParaRPr lang="en-US"/>
                    </a:p>
                  </a:txBody>
                  <a:tcPr marL="103632" marR="103632" marT="50292" marB="50292"/>
                </a:tc>
                <a:tc>
                  <a:txBody>
                    <a:bodyPr/>
                    <a:lstStyle/>
                    <a:p>
                      <a:endParaRPr lang="en-US"/>
                    </a:p>
                  </a:txBody>
                  <a:tcPr marL="103632" marR="103632" marT="50292" marB="50292"/>
                </a:tc>
              </a:tr>
              <a:tr h="845341">
                <a:tc>
                  <a:txBody>
                    <a:bodyPr/>
                    <a:lstStyle/>
                    <a:p>
                      <a:endParaRPr lang="en-US"/>
                    </a:p>
                  </a:txBody>
                  <a:tcPr marL="103632" marR="103632" marT="50292" marB="50292"/>
                </a:tc>
                <a:tc>
                  <a:txBody>
                    <a:bodyPr/>
                    <a:lstStyle/>
                    <a:p>
                      <a:endParaRPr lang="en-US"/>
                    </a:p>
                  </a:txBody>
                  <a:tcPr marL="103632" marR="103632" marT="50292" marB="50292"/>
                </a:tc>
              </a:tr>
              <a:tr h="845341">
                <a:tc>
                  <a:txBody>
                    <a:bodyPr/>
                    <a:lstStyle/>
                    <a:p>
                      <a:endParaRPr lang="en-US"/>
                    </a:p>
                  </a:txBody>
                  <a:tcPr marL="103632" marR="103632" marT="50292" marB="50292"/>
                </a:tc>
                <a:tc>
                  <a:txBody>
                    <a:bodyPr/>
                    <a:lstStyle/>
                    <a:p>
                      <a:endParaRPr lang="en-US"/>
                    </a:p>
                  </a:txBody>
                  <a:tcPr marL="103632" marR="103632" marT="50292" marB="50292"/>
                </a:tc>
              </a:tr>
              <a:tr h="845341">
                <a:tc>
                  <a:txBody>
                    <a:bodyPr/>
                    <a:lstStyle/>
                    <a:p>
                      <a:endParaRPr lang="en-US"/>
                    </a:p>
                  </a:txBody>
                  <a:tcPr marL="103632" marR="103632" marT="50292" marB="50292"/>
                </a:tc>
                <a:tc>
                  <a:txBody>
                    <a:bodyPr/>
                    <a:lstStyle/>
                    <a:p>
                      <a:endParaRPr lang="en-US" dirty="0"/>
                    </a:p>
                  </a:txBody>
                  <a:tcPr marL="103632" marR="103632" marT="50292" marB="50292"/>
                </a:tc>
              </a:tr>
            </a:tbl>
          </a:graphicData>
        </a:graphic>
      </p:graphicFrame>
      <p:sp>
        <p:nvSpPr>
          <p:cNvPr id="6" name="Slide Number Placeholder 5"/>
          <p:cNvSpPr>
            <a:spLocks noGrp="1"/>
          </p:cNvSpPr>
          <p:nvPr>
            <p:ph type="sldNum" sz="quarter" idx="12"/>
          </p:nvPr>
        </p:nvSpPr>
        <p:spPr/>
        <p:txBody>
          <a:bodyPr/>
          <a:lstStyle/>
          <a:p>
            <a:fld id="{EADF8036-7553-6446-B3CD-00C0537FDCC8}" type="slidenum">
              <a:rPr lang="en-US" smtClean="0"/>
              <a:pPr/>
              <a:t>2</a:t>
            </a:fld>
            <a:endParaRPr lang="en-US"/>
          </a:p>
        </p:txBody>
      </p:sp>
      <p:sp>
        <p:nvSpPr>
          <p:cNvPr id="7" name="TextBox 6"/>
          <p:cNvSpPr txBox="1"/>
          <p:nvPr/>
        </p:nvSpPr>
        <p:spPr>
          <a:xfrm>
            <a:off x="309530" y="849801"/>
            <a:ext cx="7138118" cy="8833188"/>
          </a:xfrm>
          <a:prstGeom prst="rect">
            <a:avLst/>
          </a:prstGeom>
          <a:noFill/>
        </p:spPr>
        <p:txBody>
          <a:bodyPr wrap="square" rtlCol="0">
            <a:spAutoFit/>
          </a:bodyPr>
          <a:lstStyle/>
          <a:p>
            <a:pPr algn="just" fontAlgn="t"/>
            <a:r>
              <a:rPr lang="en-US" sz="1400" b="1" dirty="0" smtClean="0">
                <a:solidFill>
                  <a:srgbClr val="C41730"/>
                </a:solidFill>
                <a:latin typeface="Fanwood"/>
                <a:cs typeface="Fanwood"/>
              </a:rPr>
              <a:t>Overview:</a:t>
            </a:r>
            <a:endParaRPr lang="en-US" sz="400" b="1" dirty="0" smtClean="0">
              <a:latin typeface="Fanwood"/>
              <a:cs typeface="Fanwood"/>
            </a:endParaRPr>
          </a:p>
          <a:p>
            <a:pPr algn="just" fontAlgn="t"/>
            <a:r>
              <a:rPr lang="en-US" sz="1200" dirty="0" smtClean="0">
                <a:latin typeface="Fanwood"/>
                <a:cs typeface="Fanwood"/>
              </a:rPr>
              <a:t>This module encourages participants to think deeply about the relationship between creativity in their online practices and their interests in science and technology. Participants will reflect on individual differences and cultural differences amongst each other, their online activities, and how creativity plays a role in their online activities. Finally, participants will actively use their creativity in the production of analog or digital media designed to motivate or inspire others to pursue science, technology, education, and math (STEM).</a:t>
            </a:r>
          </a:p>
          <a:p>
            <a:pPr algn="just" fontAlgn="t"/>
            <a:endParaRPr lang="en-US" sz="1200" dirty="0" smtClean="0">
              <a:latin typeface="Fanwood"/>
              <a:cs typeface="Fanwood"/>
            </a:endParaRPr>
          </a:p>
          <a:p>
            <a:pPr algn="just" fontAlgn="t"/>
            <a:r>
              <a:rPr lang="en-US" sz="1400" b="1" dirty="0" smtClean="0">
                <a:solidFill>
                  <a:srgbClr val="C41730"/>
                </a:solidFill>
                <a:latin typeface="Fanwood"/>
                <a:cs typeface="Fanwood"/>
              </a:rPr>
              <a:t>Objectives</a:t>
            </a:r>
            <a:r>
              <a:rPr lang="en-US" sz="1200" b="1" dirty="0" smtClean="0">
                <a:solidFill>
                  <a:srgbClr val="C41730"/>
                </a:solidFill>
                <a:latin typeface="Fanwood"/>
                <a:cs typeface="Fanwood"/>
              </a:rPr>
              <a:t>:</a:t>
            </a:r>
            <a:endParaRPr lang="en-US" sz="400" b="1" dirty="0" smtClean="0">
              <a:latin typeface="Fanwood"/>
              <a:cs typeface="Fanwood"/>
            </a:endParaRPr>
          </a:p>
          <a:p>
            <a:pPr algn="just" fontAlgn="t"/>
            <a:r>
              <a:rPr lang="en-US" sz="1200" dirty="0" smtClean="0">
                <a:latin typeface="Fanwood"/>
                <a:cs typeface="Fanwood"/>
              </a:rPr>
              <a:t>Participants will:</a:t>
            </a:r>
          </a:p>
          <a:p>
            <a:pPr marL="171450" indent="-171450" algn="just" fontAlgn="t">
              <a:buFont typeface="Arial"/>
              <a:buChar char="•"/>
            </a:pPr>
            <a:r>
              <a:rPr lang="en-US" sz="1200" dirty="0" smtClean="0">
                <a:latin typeface="Fanwood"/>
                <a:cs typeface="Fanwood"/>
              </a:rPr>
              <a:t>Consider gender and culture as important individual characteristics</a:t>
            </a:r>
          </a:p>
          <a:p>
            <a:pPr marL="171450" indent="-171450" algn="just" fontAlgn="t">
              <a:buFont typeface="Arial"/>
              <a:buChar char="•"/>
            </a:pPr>
            <a:r>
              <a:rPr lang="en-US" sz="1200" dirty="0">
                <a:latin typeface="Fanwood"/>
                <a:cs typeface="Fanwood"/>
              </a:rPr>
              <a:t>G</a:t>
            </a:r>
            <a:r>
              <a:rPr lang="en-US" sz="1200" dirty="0" smtClean="0">
                <a:latin typeface="Fanwood"/>
                <a:cs typeface="Fanwood"/>
              </a:rPr>
              <a:t>ain perspective on the principle of tolerance</a:t>
            </a:r>
          </a:p>
          <a:p>
            <a:pPr marL="171450" indent="-171450" algn="just" fontAlgn="t">
              <a:buFont typeface="Arial"/>
              <a:buChar char="•"/>
            </a:pPr>
            <a:r>
              <a:rPr lang="en-US" sz="1200" dirty="0" smtClean="0">
                <a:latin typeface="Fanwood"/>
                <a:cs typeface="Fanwood"/>
              </a:rPr>
              <a:t>Reflect on creativity online, including opportunities and challenges in relation to STEM</a:t>
            </a:r>
          </a:p>
          <a:p>
            <a:pPr marL="171450" indent="-171450" algn="just" fontAlgn="t">
              <a:buFont typeface="Arial"/>
              <a:buChar char="•"/>
            </a:pPr>
            <a:r>
              <a:rPr lang="en-US" sz="1200" dirty="0" smtClean="0">
                <a:latin typeface="Fanwood"/>
                <a:cs typeface="Fanwood"/>
              </a:rPr>
              <a:t>Create media – analog or digital – that inspires others from particular audiences and/or communities to pursue STEM interests </a:t>
            </a:r>
          </a:p>
          <a:p>
            <a:pPr algn="just" fontAlgn="t"/>
            <a:endParaRPr lang="en-US" sz="1200" b="1" dirty="0" smtClean="0">
              <a:latin typeface="Fanwood"/>
              <a:cs typeface="Fanwood"/>
            </a:endParaRPr>
          </a:p>
          <a:p>
            <a:pPr algn="just" fontAlgn="t"/>
            <a:r>
              <a:rPr lang="en-US" sz="1400" b="1" dirty="0" smtClean="0">
                <a:solidFill>
                  <a:srgbClr val="C41730"/>
                </a:solidFill>
                <a:latin typeface="Fanwood"/>
                <a:cs typeface="Fanwood"/>
              </a:rPr>
              <a:t>Age/Grade:</a:t>
            </a:r>
            <a:endParaRPr lang="en-US" sz="400" b="1" dirty="0" smtClean="0">
              <a:latin typeface="Fanwood"/>
              <a:cs typeface="Fanwood"/>
            </a:endParaRPr>
          </a:p>
          <a:p>
            <a:pPr algn="just" fontAlgn="t"/>
            <a:r>
              <a:rPr lang="en-US" sz="1200" dirty="0" smtClean="0">
                <a:latin typeface="Fanwood"/>
                <a:cs typeface="Fanwood"/>
              </a:rPr>
              <a:t>Ages 13-18 years old</a:t>
            </a:r>
          </a:p>
          <a:p>
            <a:pPr algn="just" fontAlgn="t"/>
            <a:r>
              <a:rPr lang="en-US" sz="1200" dirty="0" smtClean="0">
                <a:latin typeface="Fanwood"/>
                <a:cs typeface="Fanwood"/>
              </a:rPr>
              <a:t>Grades 8-12</a:t>
            </a:r>
          </a:p>
          <a:p>
            <a:pPr algn="just" fontAlgn="t"/>
            <a:endParaRPr lang="en-US" sz="1200" b="1" dirty="0" smtClean="0">
              <a:latin typeface="Fanwood"/>
              <a:cs typeface="Fanwood"/>
            </a:endParaRPr>
          </a:p>
          <a:p>
            <a:pPr algn="just" fontAlgn="t"/>
            <a:r>
              <a:rPr lang="en-US" sz="1400" b="1" dirty="0" smtClean="0">
                <a:solidFill>
                  <a:srgbClr val="C41730"/>
                </a:solidFill>
                <a:latin typeface="Fanwood"/>
                <a:cs typeface="Fanwood"/>
              </a:rPr>
              <a:t>Audience:</a:t>
            </a:r>
            <a:endParaRPr lang="en-US" sz="400" b="1" dirty="0" smtClean="0">
              <a:latin typeface="Fanwood"/>
              <a:cs typeface="Fanwood"/>
            </a:endParaRPr>
          </a:p>
          <a:p>
            <a:pPr algn="just" fontAlgn="t"/>
            <a:r>
              <a:rPr lang="en-US" sz="1200" dirty="0" smtClean="0">
                <a:latin typeface="Fanwood"/>
                <a:cs typeface="Fanwood"/>
              </a:rPr>
              <a:t>Youths – especially girls – with STEM-related interests</a:t>
            </a:r>
          </a:p>
          <a:p>
            <a:pPr algn="just" fontAlgn="t"/>
            <a:r>
              <a:rPr lang="en-US" sz="1200" i="1" dirty="0" smtClean="0">
                <a:latin typeface="Fanwood"/>
                <a:cs typeface="Fanwood"/>
              </a:rPr>
              <a:t>Note</a:t>
            </a:r>
            <a:r>
              <a:rPr lang="en-US" sz="1200" dirty="0" smtClean="0">
                <a:latin typeface="Fanwood"/>
                <a:cs typeface="Fanwood"/>
              </a:rPr>
              <a:t>: This module can easily be adapted for other audiences.</a:t>
            </a:r>
            <a:endParaRPr lang="en-US" sz="1200" i="1" dirty="0" smtClean="0">
              <a:latin typeface="Fanwood"/>
              <a:cs typeface="Fanwood"/>
            </a:endParaRPr>
          </a:p>
          <a:p>
            <a:pPr algn="just" fontAlgn="t"/>
            <a:endParaRPr lang="en-US" sz="1200" b="1" dirty="0" smtClean="0">
              <a:latin typeface="Fanwood"/>
              <a:cs typeface="Fanwood"/>
            </a:endParaRPr>
          </a:p>
          <a:p>
            <a:pPr algn="just" fontAlgn="t"/>
            <a:r>
              <a:rPr lang="en-US" sz="1400" b="1" dirty="0" smtClean="0">
                <a:solidFill>
                  <a:srgbClr val="C41730"/>
                </a:solidFill>
                <a:latin typeface="Fanwood"/>
                <a:cs typeface="Fanwood"/>
              </a:rPr>
              <a:t>Duration:</a:t>
            </a:r>
            <a:endParaRPr lang="en-US" sz="400" b="1" dirty="0" smtClean="0">
              <a:solidFill>
                <a:srgbClr val="C41730"/>
              </a:solidFill>
              <a:latin typeface="Fanwood"/>
              <a:cs typeface="Fanwood"/>
            </a:endParaRPr>
          </a:p>
          <a:p>
            <a:pPr algn="just" fontAlgn="t"/>
            <a:r>
              <a:rPr lang="en-US" sz="1200" b="1" dirty="0" smtClean="0">
                <a:latin typeface="Fanwood"/>
                <a:cs typeface="Fanwood"/>
              </a:rPr>
              <a:t>120 minutes</a:t>
            </a:r>
          </a:p>
          <a:p>
            <a:pPr marL="171450" indent="-171450" algn="just" fontAlgn="t">
              <a:buFont typeface="Arial"/>
              <a:buChar char="•"/>
            </a:pPr>
            <a:r>
              <a:rPr lang="en-US" sz="1200" dirty="0" err="1" smtClean="0">
                <a:solidFill>
                  <a:srgbClr val="000000"/>
                </a:solidFill>
                <a:latin typeface="Fanwood"/>
                <a:cs typeface="Fanwood"/>
              </a:rPr>
              <a:t>Likert</a:t>
            </a:r>
            <a:r>
              <a:rPr lang="en-US" sz="1200" dirty="0" smtClean="0">
                <a:solidFill>
                  <a:srgbClr val="000000"/>
                </a:solidFill>
                <a:latin typeface="Fanwood"/>
                <a:cs typeface="Fanwood"/>
              </a:rPr>
              <a:t> Scale (20 minutes)</a:t>
            </a:r>
          </a:p>
          <a:p>
            <a:pPr marL="171450" indent="-171450" algn="just" fontAlgn="t">
              <a:buFont typeface="Arial"/>
              <a:buChar char="•"/>
            </a:pPr>
            <a:r>
              <a:rPr lang="en-US" sz="1200" dirty="0" smtClean="0">
                <a:solidFill>
                  <a:srgbClr val="000000"/>
                </a:solidFill>
                <a:latin typeface="Fanwood"/>
                <a:cs typeface="Fanwood"/>
              </a:rPr>
              <a:t>Sticky Note Activity (15 minutes)</a:t>
            </a:r>
          </a:p>
          <a:p>
            <a:pPr marL="171450" indent="-171450" algn="just" fontAlgn="t">
              <a:buFont typeface="Arial"/>
              <a:buChar char="•"/>
            </a:pPr>
            <a:r>
              <a:rPr lang="en-US" sz="1200" dirty="0" smtClean="0">
                <a:solidFill>
                  <a:srgbClr val="000000"/>
                </a:solidFill>
                <a:latin typeface="Fanwood"/>
                <a:cs typeface="Fanwood"/>
              </a:rPr>
              <a:t>Creativity Discussion (20 minutes)</a:t>
            </a:r>
          </a:p>
          <a:p>
            <a:pPr marL="171450" indent="-171450" algn="just" fontAlgn="t">
              <a:buFont typeface="Arial"/>
              <a:buChar char="•"/>
            </a:pPr>
            <a:r>
              <a:rPr lang="en-US" sz="1200" dirty="0" smtClean="0">
                <a:solidFill>
                  <a:srgbClr val="000000"/>
                </a:solidFill>
                <a:latin typeface="Fanwood"/>
                <a:cs typeface="Fanwood"/>
              </a:rPr>
              <a:t>Design Session (45 minutes)</a:t>
            </a:r>
          </a:p>
          <a:p>
            <a:pPr marL="171450" indent="-171450" algn="just" fontAlgn="t">
              <a:buFont typeface="Arial"/>
              <a:buChar char="•"/>
            </a:pPr>
            <a:r>
              <a:rPr lang="en-US" sz="1200" dirty="0" smtClean="0">
                <a:solidFill>
                  <a:srgbClr val="000000"/>
                </a:solidFill>
                <a:latin typeface="Fanwood"/>
                <a:cs typeface="Fanwood"/>
              </a:rPr>
              <a:t>Closure (20 minutes)</a:t>
            </a:r>
          </a:p>
          <a:p>
            <a:pPr algn="just" fontAlgn="t"/>
            <a:endParaRPr lang="en-US" sz="1400" b="1" dirty="0" smtClean="0">
              <a:solidFill>
                <a:srgbClr val="C41730"/>
              </a:solidFill>
              <a:latin typeface="Fanwood"/>
              <a:cs typeface="Fanwood"/>
            </a:endParaRPr>
          </a:p>
          <a:p>
            <a:pPr algn="just" fontAlgn="t"/>
            <a:r>
              <a:rPr lang="en-US" sz="1400" b="1" dirty="0" smtClean="0">
                <a:solidFill>
                  <a:srgbClr val="C41730"/>
                </a:solidFill>
                <a:latin typeface="Fanwood"/>
                <a:cs typeface="Fanwood"/>
              </a:rPr>
              <a:t>Materials:</a:t>
            </a:r>
            <a:endParaRPr lang="en-US" sz="400" b="1" dirty="0" smtClean="0">
              <a:solidFill>
                <a:srgbClr val="C41730"/>
              </a:solidFill>
              <a:latin typeface="Fanwood"/>
              <a:cs typeface="Fanwood"/>
            </a:endParaRPr>
          </a:p>
          <a:p>
            <a:pPr marL="171450" indent="-171450" algn="just" fontAlgn="t">
              <a:buFont typeface="Arial"/>
              <a:buChar char="•"/>
            </a:pPr>
            <a:r>
              <a:rPr lang="en-US" sz="1200" dirty="0" smtClean="0">
                <a:solidFill>
                  <a:srgbClr val="000000"/>
                </a:solidFill>
                <a:latin typeface="Fanwood"/>
                <a:cs typeface="Fanwood"/>
              </a:rPr>
              <a:t> Flipcharts/markers</a:t>
            </a:r>
          </a:p>
          <a:p>
            <a:pPr marL="171450" indent="-171450" algn="just" fontAlgn="t">
              <a:buFont typeface="Arial"/>
              <a:buChar char="•"/>
            </a:pPr>
            <a:r>
              <a:rPr lang="en-US" sz="1200" dirty="0" smtClean="0">
                <a:solidFill>
                  <a:srgbClr val="000000"/>
                </a:solidFill>
                <a:latin typeface="Fanwood"/>
                <a:cs typeface="Fanwood"/>
              </a:rPr>
              <a:t> Sticky notes (1 pad per every 2-3 participants)</a:t>
            </a:r>
          </a:p>
          <a:p>
            <a:pPr marL="171450" indent="-171450" algn="just" fontAlgn="t">
              <a:buFont typeface="Arial"/>
              <a:buChar char="•"/>
            </a:pPr>
            <a:r>
              <a:rPr lang="en-US" sz="1200" dirty="0" smtClean="0">
                <a:solidFill>
                  <a:srgbClr val="000000"/>
                </a:solidFill>
                <a:latin typeface="Fanwood"/>
                <a:cs typeface="Fanwood"/>
              </a:rPr>
              <a:t> Handouts (see attached)</a:t>
            </a:r>
          </a:p>
          <a:p>
            <a:pPr marL="171450" indent="-171450" algn="just" fontAlgn="t">
              <a:buFont typeface="Arial"/>
              <a:buChar char="•"/>
            </a:pPr>
            <a:r>
              <a:rPr lang="en-US" sz="1200" dirty="0" smtClean="0">
                <a:solidFill>
                  <a:srgbClr val="000000"/>
                </a:solidFill>
                <a:latin typeface="Fanwood"/>
                <a:cs typeface="Fanwood"/>
              </a:rPr>
              <a:t> Media equipment (video cameras, still cameras, computer/projector)</a:t>
            </a:r>
          </a:p>
          <a:p>
            <a:pPr marL="171450" indent="-171450" algn="just" fontAlgn="t">
              <a:buFont typeface="Arial"/>
              <a:buChar char="•"/>
            </a:pPr>
            <a:r>
              <a:rPr lang="en-US" sz="1200" dirty="0" smtClean="0">
                <a:solidFill>
                  <a:srgbClr val="000000"/>
                </a:solidFill>
                <a:latin typeface="Fanwood"/>
                <a:cs typeface="Fanwood"/>
              </a:rPr>
              <a:t> Art supplies</a:t>
            </a:r>
          </a:p>
          <a:p>
            <a:pPr algn="just" fontAlgn="t"/>
            <a:endParaRPr lang="en-US" sz="1200" b="1" dirty="0" smtClean="0">
              <a:latin typeface="Fanwood"/>
              <a:cs typeface="Fanwood"/>
            </a:endParaRPr>
          </a:p>
          <a:p>
            <a:pPr algn="just" fontAlgn="t"/>
            <a:r>
              <a:rPr lang="en-US" sz="1400" b="1" dirty="0" smtClean="0">
                <a:solidFill>
                  <a:srgbClr val="C41730"/>
                </a:solidFill>
                <a:latin typeface="Fanwood"/>
                <a:cs typeface="Fanwood"/>
              </a:rPr>
              <a:t>Key Words:</a:t>
            </a:r>
          </a:p>
          <a:p>
            <a:pPr marL="171450" indent="-171450" algn="just" fontAlgn="t">
              <a:buFont typeface="Arial"/>
              <a:buChar char="•"/>
            </a:pPr>
            <a:r>
              <a:rPr lang="en-US" sz="1200" dirty="0" smtClean="0">
                <a:latin typeface="Fanwood"/>
                <a:cs typeface="Fanwood"/>
              </a:rPr>
              <a:t>Science and technology</a:t>
            </a:r>
          </a:p>
          <a:p>
            <a:pPr marL="171450" indent="-171450" algn="just" fontAlgn="t">
              <a:buFont typeface="Arial"/>
              <a:buChar char="•"/>
            </a:pPr>
            <a:r>
              <a:rPr lang="en-US" sz="1200" dirty="0" smtClean="0">
                <a:latin typeface="Fanwood"/>
                <a:cs typeface="Fanwood"/>
              </a:rPr>
              <a:t>Online versus offline</a:t>
            </a:r>
          </a:p>
          <a:p>
            <a:pPr marL="171450" indent="-171450" algn="just" fontAlgn="t">
              <a:buFont typeface="Arial"/>
              <a:buChar char="•"/>
            </a:pPr>
            <a:r>
              <a:rPr lang="en-US" sz="1200" dirty="0" smtClean="0">
                <a:latin typeface="Fanwood"/>
                <a:cs typeface="Fanwood"/>
              </a:rPr>
              <a:t>Creativity</a:t>
            </a:r>
          </a:p>
          <a:p>
            <a:pPr marL="171450" indent="-171450" algn="just" fontAlgn="t">
              <a:buFont typeface="Arial"/>
              <a:buChar char="•"/>
            </a:pPr>
            <a:r>
              <a:rPr lang="en-US" sz="1200" dirty="0" smtClean="0">
                <a:latin typeface="Fanwood"/>
                <a:cs typeface="Fanwood"/>
              </a:rPr>
              <a:t>Inspiration/Motivation</a:t>
            </a:r>
          </a:p>
          <a:p>
            <a:pPr algn="just" fontAlgn="t"/>
            <a:endParaRPr lang="en-US" sz="1200" dirty="0" smtClean="0">
              <a:latin typeface="Fanwood"/>
              <a:cs typeface="Fanwood"/>
            </a:endParaRPr>
          </a:p>
          <a:p>
            <a:pPr algn="just"/>
            <a:endParaRPr lang="en-US" sz="1200" dirty="0">
              <a:latin typeface="Fanwood"/>
              <a:cs typeface="Fanwood"/>
            </a:endParaRPr>
          </a:p>
        </p:txBody>
      </p:sp>
    </p:spTree>
    <p:extLst>
      <p:ext uri="{BB962C8B-B14F-4D97-AF65-F5344CB8AC3E}">
        <p14:creationId xmlns:p14="http://schemas.microsoft.com/office/powerpoint/2010/main" val="122933133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6379" y="439899"/>
            <a:ext cx="3813865" cy="954107"/>
          </a:xfrm>
          <a:prstGeom prst="rect">
            <a:avLst/>
          </a:prstGeom>
          <a:noFill/>
        </p:spPr>
        <p:txBody>
          <a:bodyPr wrap="none" rtlCol="0">
            <a:spAutoFit/>
          </a:bodyPr>
          <a:lstStyle/>
          <a:p>
            <a:r>
              <a:rPr lang="en-US" sz="3600" b="1" dirty="0" err="1" smtClean="0">
                <a:solidFill>
                  <a:srgbClr val="C41730"/>
                </a:solidFill>
                <a:latin typeface="Fanwood"/>
                <a:cs typeface="Fanwood"/>
              </a:rPr>
              <a:t>Likert</a:t>
            </a:r>
            <a:r>
              <a:rPr lang="en-US" sz="3600" b="1" dirty="0" smtClean="0">
                <a:solidFill>
                  <a:srgbClr val="C41730"/>
                </a:solidFill>
                <a:latin typeface="Fanwood"/>
                <a:cs typeface="Fanwood"/>
              </a:rPr>
              <a:t> Scale Activity</a:t>
            </a:r>
          </a:p>
          <a:p>
            <a:r>
              <a:rPr lang="en-US" dirty="0" smtClean="0">
                <a:latin typeface="Fanwood"/>
                <a:cs typeface="Fanwood"/>
              </a:rPr>
              <a:t>(20 minutes)</a:t>
            </a:r>
            <a:endParaRPr lang="en-US" dirty="0">
              <a:latin typeface="Fanwood"/>
              <a:cs typeface="Fanwood"/>
            </a:endParaRPr>
          </a:p>
        </p:txBody>
      </p:sp>
      <p:sp>
        <p:nvSpPr>
          <p:cNvPr id="5" name="TextBox 4"/>
          <p:cNvSpPr txBox="1"/>
          <p:nvPr/>
        </p:nvSpPr>
        <p:spPr>
          <a:xfrm>
            <a:off x="346379" y="1460875"/>
            <a:ext cx="7083121" cy="7879079"/>
          </a:xfrm>
          <a:prstGeom prst="rect">
            <a:avLst/>
          </a:prstGeom>
          <a:noFill/>
        </p:spPr>
        <p:txBody>
          <a:bodyPr wrap="square" rtlCol="0">
            <a:spAutoFit/>
          </a:bodyPr>
          <a:lstStyle/>
          <a:p>
            <a:pPr algn="just"/>
            <a:r>
              <a:rPr lang="en-US" sz="1400" b="1" dirty="0" smtClean="0">
                <a:solidFill>
                  <a:srgbClr val="C41730"/>
                </a:solidFill>
                <a:latin typeface="Fanwood"/>
                <a:cs typeface="Fanwood"/>
              </a:rPr>
              <a:t>Goal</a:t>
            </a:r>
            <a:r>
              <a:rPr lang="en-US" sz="1400" dirty="0" smtClean="0">
                <a:solidFill>
                  <a:srgbClr val="C41730"/>
                </a:solidFill>
                <a:latin typeface="Fanwood"/>
                <a:cs typeface="Fanwood"/>
              </a:rPr>
              <a:t>:</a:t>
            </a:r>
            <a:r>
              <a:rPr lang="en-US" sz="1400" dirty="0" smtClean="0">
                <a:solidFill>
                  <a:srgbClr val="953735"/>
                </a:solidFill>
                <a:latin typeface="Fanwood"/>
                <a:cs typeface="Fanwood"/>
              </a:rPr>
              <a:t> </a:t>
            </a:r>
          </a:p>
          <a:p>
            <a:pPr algn="just"/>
            <a:r>
              <a:rPr lang="en-US" sz="1200" dirty="0" smtClean="0">
                <a:latin typeface="Fanwood"/>
                <a:cs typeface="Fanwood"/>
              </a:rPr>
              <a:t>Participants explore the differences/similarities between one another, their individual experiences, and their cultures.</a:t>
            </a:r>
          </a:p>
          <a:p>
            <a:pPr algn="just"/>
            <a:endParaRPr lang="en-US" sz="1400" dirty="0" smtClean="0">
              <a:latin typeface="Fanwood"/>
              <a:cs typeface="Fanwood"/>
            </a:endParaRPr>
          </a:p>
          <a:p>
            <a:pPr algn="just"/>
            <a:r>
              <a:rPr lang="en-US" sz="1400" b="1" dirty="0" smtClean="0">
                <a:solidFill>
                  <a:srgbClr val="C41730"/>
                </a:solidFill>
                <a:latin typeface="Fanwood"/>
                <a:cs typeface="Fanwood"/>
              </a:rPr>
              <a:t>Materials:</a:t>
            </a:r>
            <a:r>
              <a:rPr lang="en-US" sz="1400" dirty="0" smtClean="0">
                <a:solidFill>
                  <a:srgbClr val="953735"/>
                </a:solidFill>
                <a:latin typeface="Fanwood"/>
                <a:cs typeface="Fanwood"/>
              </a:rPr>
              <a:t> </a:t>
            </a:r>
          </a:p>
          <a:p>
            <a:pPr algn="just"/>
            <a:r>
              <a:rPr lang="en-US" sz="1200" dirty="0" smtClean="0">
                <a:solidFill>
                  <a:srgbClr val="000000"/>
                </a:solidFill>
                <a:latin typeface="Fanwood"/>
                <a:cs typeface="Fanwood"/>
              </a:rPr>
              <a:t>Cards with statements on them (see below for examples) </a:t>
            </a:r>
            <a:endParaRPr lang="en-US" sz="1200" b="1" dirty="0" smtClean="0">
              <a:solidFill>
                <a:srgbClr val="000000"/>
              </a:solidFill>
              <a:latin typeface="Fanwood"/>
              <a:cs typeface="Fanwood"/>
            </a:endParaRPr>
          </a:p>
          <a:p>
            <a:pPr algn="just"/>
            <a:endParaRPr lang="en-US" sz="1200" b="1" dirty="0">
              <a:solidFill>
                <a:srgbClr val="953735"/>
              </a:solidFill>
              <a:latin typeface="Fanwood"/>
              <a:cs typeface="Fanwood"/>
            </a:endParaRPr>
          </a:p>
          <a:p>
            <a:pPr algn="just"/>
            <a:r>
              <a:rPr lang="en-US" sz="1400" b="1" dirty="0" smtClean="0">
                <a:solidFill>
                  <a:srgbClr val="C41730"/>
                </a:solidFill>
                <a:latin typeface="Fanwood"/>
                <a:cs typeface="Fanwood"/>
              </a:rPr>
              <a:t>Say:</a:t>
            </a:r>
            <a:r>
              <a:rPr lang="en-US" sz="1400" dirty="0" smtClean="0">
                <a:solidFill>
                  <a:schemeClr val="accent2">
                    <a:lumMod val="75000"/>
                  </a:schemeClr>
                </a:solidFill>
                <a:latin typeface="Fanwood"/>
                <a:cs typeface="Fanwood"/>
              </a:rPr>
              <a:t> </a:t>
            </a:r>
          </a:p>
          <a:p>
            <a:pPr algn="just"/>
            <a:r>
              <a:rPr lang="en-US" sz="1200" dirty="0" smtClean="0">
                <a:solidFill>
                  <a:srgbClr val="000000"/>
                </a:solidFill>
                <a:latin typeface="Fanwood"/>
                <a:cs typeface="Fanwood"/>
              </a:rPr>
              <a:t>For this activity, we’ll be thinking about some of our recent experiences and impressions as females from different backgrounds who are interested in science and technology. I will read a pair of statements or words aloud, and you can move to different sides of the room, depending on how you feel about them, or whether you like them. For instance, I might say cheeseburgers versus hamburgers, and if I really love my burger with cheese, then I’ll </a:t>
            </a:r>
            <a:r>
              <a:rPr lang="en-US" sz="1200" b="1" dirty="0" smtClean="0">
                <a:solidFill>
                  <a:srgbClr val="000000"/>
                </a:solidFill>
                <a:latin typeface="Fanwood"/>
                <a:cs typeface="Fanwood"/>
              </a:rPr>
              <a:t>move towards </a:t>
            </a:r>
            <a:r>
              <a:rPr lang="en-US" sz="1200" dirty="0" smtClean="0">
                <a:solidFill>
                  <a:srgbClr val="000000"/>
                </a:solidFill>
                <a:latin typeface="Fanwood"/>
                <a:cs typeface="Fanwood"/>
              </a:rPr>
              <a:t>the cheeseburger end, or if I like my burger without cheese, I’ll </a:t>
            </a:r>
            <a:r>
              <a:rPr lang="en-US" sz="1200" b="1" dirty="0" smtClean="0">
                <a:solidFill>
                  <a:srgbClr val="000000"/>
                </a:solidFill>
                <a:latin typeface="Fanwood"/>
                <a:cs typeface="Fanwood"/>
              </a:rPr>
              <a:t>move further </a:t>
            </a:r>
            <a:r>
              <a:rPr lang="en-US" sz="1200" dirty="0" smtClean="0">
                <a:solidFill>
                  <a:srgbClr val="000000"/>
                </a:solidFill>
                <a:latin typeface="Fanwood"/>
                <a:cs typeface="Fanwood"/>
              </a:rPr>
              <a:t>to the burger end. If I can’t decide whether I like my burger with cheese, or I don’t eat meat because I’m vegetarian, then I’ll </a:t>
            </a:r>
            <a:r>
              <a:rPr lang="en-US" sz="1200" b="1" dirty="0" smtClean="0">
                <a:solidFill>
                  <a:srgbClr val="000000"/>
                </a:solidFill>
                <a:latin typeface="Fanwood"/>
                <a:cs typeface="Fanwood"/>
              </a:rPr>
              <a:t>stand in the middle</a:t>
            </a:r>
            <a:r>
              <a:rPr lang="en-US" sz="1200" dirty="0" smtClean="0">
                <a:solidFill>
                  <a:srgbClr val="000000"/>
                </a:solidFill>
                <a:latin typeface="Fanwood"/>
                <a:cs typeface="Fanwood"/>
              </a:rPr>
              <a:t>. </a:t>
            </a:r>
          </a:p>
          <a:p>
            <a:pPr algn="just"/>
            <a:endParaRPr lang="en-US" sz="1200" dirty="0">
              <a:solidFill>
                <a:srgbClr val="000000"/>
              </a:solidFill>
              <a:latin typeface="Fanwood"/>
              <a:cs typeface="Fanwood"/>
            </a:endParaRPr>
          </a:p>
          <a:p>
            <a:pPr algn="just"/>
            <a:r>
              <a:rPr lang="en-US" sz="1200" i="1" dirty="0" smtClean="0">
                <a:solidFill>
                  <a:srgbClr val="000000"/>
                </a:solidFill>
                <a:latin typeface="Fanwood"/>
                <a:cs typeface="Fanwood"/>
              </a:rPr>
              <a:t>[During the activity, try to ask the following questions, time permitting]</a:t>
            </a:r>
          </a:p>
          <a:p>
            <a:pPr algn="just"/>
            <a:endParaRPr lang="en-US" sz="1200" dirty="0" smtClean="0">
              <a:solidFill>
                <a:srgbClr val="000000"/>
              </a:solidFill>
              <a:latin typeface="Fanwood"/>
              <a:cs typeface="Fanwood"/>
            </a:endParaRPr>
          </a:p>
          <a:p>
            <a:pPr algn="just"/>
            <a:r>
              <a:rPr lang="en-US" sz="1400" b="1" dirty="0">
                <a:solidFill>
                  <a:srgbClr val="C41730"/>
                </a:solidFill>
                <a:latin typeface="Fanwood"/>
                <a:cs typeface="Fanwood"/>
              </a:rPr>
              <a:t>Say:</a:t>
            </a:r>
            <a:r>
              <a:rPr lang="en-US" sz="1400" dirty="0">
                <a:solidFill>
                  <a:schemeClr val="accent2">
                    <a:lumMod val="75000"/>
                  </a:schemeClr>
                </a:solidFill>
                <a:latin typeface="Fanwood"/>
                <a:cs typeface="Fanwood"/>
              </a:rPr>
              <a:t> </a:t>
            </a:r>
            <a:endParaRPr lang="en-US" sz="1100" dirty="0">
              <a:solidFill>
                <a:srgbClr val="000000"/>
              </a:solidFill>
              <a:latin typeface="Fanwood"/>
              <a:cs typeface="Fanwood"/>
            </a:endParaRPr>
          </a:p>
          <a:p>
            <a:pPr marL="171450" indent="-171450" algn="just">
              <a:buFont typeface="Arial"/>
              <a:buChar char="•"/>
            </a:pPr>
            <a:r>
              <a:rPr lang="en-US" sz="1200" dirty="0" smtClean="0">
                <a:solidFill>
                  <a:srgbClr val="000000"/>
                </a:solidFill>
                <a:latin typeface="Fanwood"/>
                <a:cs typeface="Fanwood"/>
              </a:rPr>
              <a:t>Why did you choose to stand where you are?</a:t>
            </a:r>
          </a:p>
          <a:p>
            <a:pPr marL="171450" indent="-171450" algn="just">
              <a:buFont typeface="Arial"/>
              <a:buChar char="•"/>
            </a:pPr>
            <a:r>
              <a:rPr lang="en-US" sz="1200" dirty="0" smtClean="0">
                <a:solidFill>
                  <a:srgbClr val="000000"/>
                </a:solidFill>
                <a:latin typeface="Fanwood"/>
                <a:cs typeface="Fanwood"/>
              </a:rPr>
              <a:t>Discuss with your neighbor your decision to stand here.</a:t>
            </a:r>
          </a:p>
          <a:p>
            <a:pPr marL="171450" indent="-171450" algn="just">
              <a:buFont typeface="Arial"/>
              <a:buChar char="•"/>
            </a:pPr>
            <a:r>
              <a:rPr lang="en-US" sz="1200" dirty="0" smtClean="0">
                <a:solidFill>
                  <a:srgbClr val="000000"/>
                </a:solidFill>
                <a:latin typeface="Fanwood"/>
                <a:cs typeface="Fanwood"/>
              </a:rPr>
              <a:t>What are some general trends you’ve noticed?</a:t>
            </a:r>
          </a:p>
          <a:p>
            <a:pPr marL="171450" indent="-171450" algn="just">
              <a:buFont typeface="Arial"/>
              <a:buChar char="•"/>
            </a:pPr>
            <a:endParaRPr lang="en-US" sz="1200" dirty="0">
              <a:solidFill>
                <a:srgbClr val="000000"/>
              </a:solidFill>
              <a:latin typeface="Fanwood"/>
              <a:cs typeface="Fanwood"/>
            </a:endParaRPr>
          </a:p>
          <a:p>
            <a:pPr algn="just"/>
            <a:r>
              <a:rPr lang="en-US" sz="1400" b="1" dirty="0" smtClean="0">
                <a:solidFill>
                  <a:srgbClr val="C41730"/>
                </a:solidFill>
                <a:latin typeface="Fanwood"/>
                <a:cs typeface="Fanwood"/>
              </a:rPr>
              <a:t>Possible Statements: </a:t>
            </a:r>
          </a:p>
          <a:p>
            <a:pPr marL="171450" indent="-171450" algn="just">
              <a:buFont typeface="Arial"/>
              <a:buChar char="•"/>
            </a:pPr>
            <a:r>
              <a:rPr lang="en-US" sz="1200" dirty="0" smtClean="0">
                <a:solidFill>
                  <a:srgbClr val="000000"/>
                </a:solidFill>
                <a:latin typeface="Fanwood"/>
                <a:cs typeface="Fanwood"/>
              </a:rPr>
              <a:t>Chocolate </a:t>
            </a:r>
            <a:r>
              <a:rPr lang="en-US" sz="1200" b="1" dirty="0" smtClean="0">
                <a:solidFill>
                  <a:srgbClr val="000000"/>
                </a:solidFill>
                <a:latin typeface="Fanwood"/>
                <a:cs typeface="Fanwood"/>
              </a:rPr>
              <a:t>vs. </a:t>
            </a:r>
            <a:r>
              <a:rPr lang="en-US" sz="1200" dirty="0" smtClean="0">
                <a:solidFill>
                  <a:srgbClr val="000000"/>
                </a:solidFill>
                <a:latin typeface="Fanwood"/>
                <a:cs typeface="Fanwood"/>
              </a:rPr>
              <a:t>Vanilla</a:t>
            </a:r>
          </a:p>
          <a:p>
            <a:pPr marL="171450" indent="-171450" algn="just">
              <a:buFont typeface="Arial"/>
              <a:buChar char="•"/>
            </a:pPr>
            <a:r>
              <a:rPr lang="en-US" sz="1200" dirty="0" smtClean="0">
                <a:solidFill>
                  <a:srgbClr val="000000"/>
                </a:solidFill>
                <a:latin typeface="Fanwood"/>
                <a:cs typeface="Fanwood"/>
              </a:rPr>
              <a:t>Facebook </a:t>
            </a:r>
            <a:r>
              <a:rPr lang="en-US" sz="1200" b="1" dirty="0" smtClean="0">
                <a:solidFill>
                  <a:srgbClr val="000000"/>
                </a:solidFill>
                <a:latin typeface="Fanwood"/>
                <a:cs typeface="Fanwood"/>
              </a:rPr>
              <a:t>vs. </a:t>
            </a:r>
            <a:r>
              <a:rPr lang="en-US" sz="1200" dirty="0" smtClean="0">
                <a:solidFill>
                  <a:srgbClr val="000000"/>
                </a:solidFill>
                <a:latin typeface="Fanwood"/>
                <a:cs typeface="Fanwood"/>
              </a:rPr>
              <a:t>Twitter</a:t>
            </a:r>
          </a:p>
          <a:p>
            <a:pPr marL="171450" indent="-171450" algn="just">
              <a:buFont typeface="Arial"/>
              <a:buChar char="•"/>
            </a:pPr>
            <a:r>
              <a:rPr lang="en-US" sz="1200" dirty="0" smtClean="0">
                <a:solidFill>
                  <a:srgbClr val="000000"/>
                </a:solidFill>
                <a:latin typeface="Fanwood"/>
                <a:cs typeface="Fanwood"/>
              </a:rPr>
              <a:t>It is common for girls to study science and technology at my school. </a:t>
            </a:r>
            <a:r>
              <a:rPr lang="en-US" sz="1200" b="1" dirty="0">
                <a:solidFill>
                  <a:srgbClr val="000000"/>
                </a:solidFill>
                <a:latin typeface="Fanwood"/>
                <a:cs typeface="Fanwood"/>
              </a:rPr>
              <a:t>v</a:t>
            </a:r>
            <a:r>
              <a:rPr lang="en-US" sz="1200" b="1" dirty="0" smtClean="0">
                <a:solidFill>
                  <a:srgbClr val="000000"/>
                </a:solidFill>
                <a:latin typeface="Fanwood"/>
                <a:cs typeface="Fanwood"/>
              </a:rPr>
              <a:t>s. </a:t>
            </a:r>
            <a:r>
              <a:rPr lang="en-US" sz="1200" dirty="0" smtClean="0">
                <a:solidFill>
                  <a:srgbClr val="000000"/>
                </a:solidFill>
                <a:latin typeface="Fanwood"/>
                <a:cs typeface="Fanwood"/>
              </a:rPr>
              <a:t>It is uncommon for girls to study science and technology at my school.</a:t>
            </a:r>
          </a:p>
          <a:p>
            <a:pPr marL="171450" indent="-171450" algn="just">
              <a:buFont typeface="Arial"/>
              <a:buChar char="•"/>
            </a:pPr>
            <a:r>
              <a:rPr lang="en-US" sz="1200" dirty="0" smtClean="0">
                <a:solidFill>
                  <a:srgbClr val="000000"/>
                </a:solidFill>
                <a:latin typeface="Fanwood"/>
                <a:cs typeface="Fanwood"/>
              </a:rPr>
              <a:t>I have mentors or role models who encourage or inspire my participation in science. </a:t>
            </a:r>
            <a:r>
              <a:rPr lang="en-US" sz="1200" b="1" dirty="0">
                <a:solidFill>
                  <a:srgbClr val="000000"/>
                </a:solidFill>
                <a:latin typeface="Fanwood"/>
                <a:cs typeface="Fanwood"/>
              </a:rPr>
              <a:t>v</a:t>
            </a:r>
            <a:r>
              <a:rPr lang="en-US" sz="1200" b="1" dirty="0" smtClean="0">
                <a:solidFill>
                  <a:srgbClr val="000000"/>
                </a:solidFill>
                <a:latin typeface="Fanwood"/>
                <a:cs typeface="Fanwood"/>
              </a:rPr>
              <a:t>s. </a:t>
            </a:r>
            <a:r>
              <a:rPr lang="en-US" sz="1200" dirty="0" smtClean="0">
                <a:solidFill>
                  <a:srgbClr val="000000"/>
                </a:solidFill>
                <a:latin typeface="Fanwood"/>
                <a:cs typeface="Fanwood"/>
              </a:rPr>
              <a:t>I do not have mentors or role models who encourage or inspire my participation in science. </a:t>
            </a:r>
          </a:p>
          <a:p>
            <a:pPr marL="171450" indent="-171450" algn="just">
              <a:buFont typeface="Arial"/>
              <a:buChar char="•"/>
            </a:pPr>
            <a:r>
              <a:rPr lang="en-US" sz="1200" dirty="0" smtClean="0">
                <a:solidFill>
                  <a:srgbClr val="000000"/>
                </a:solidFill>
                <a:latin typeface="Fanwood"/>
                <a:cs typeface="Fanwood"/>
              </a:rPr>
              <a:t>I have been underestimated by others in science and technology because of my age. </a:t>
            </a:r>
            <a:r>
              <a:rPr lang="en-US" sz="1200" b="1" dirty="0">
                <a:solidFill>
                  <a:srgbClr val="000000"/>
                </a:solidFill>
                <a:latin typeface="Fanwood"/>
                <a:cs typeface="Fanwood"/>
              </a:rPr>
              <a:t>v</a:t>
            </a:r>
            <a:r>
              <a:rPr lang="en-US" sz="1200" b="1" dirty="0" smtClean="0">
                <a:solidFill>
                  <a:srgbClr val="000000"/>
                </a:solidFill>
                <a:latin typeface="Fanwood"/>
                <a:cs typeface="Fanwood"/>
              </a:rPr>
              <a:t>s.</a:t>
            </a:r>
            <a:r>
              <a:rPr lang="en-US" sz="1200" dirty="0" smtClean="0">
                <a:solidFill>
                  <a:srgbClr val="000000"/>
                </a:solidFill>
                <a:latin typeface="Fanwood"/>
                <a:cs typeface="Fanwood"/>
              </a:rPr>
              <a:t> I have never been underestimated in science and technology because of my age.</a:t>
            </a:r>
          </a:p>
          <a:p>
            <a:pPr marL="171450" indent="-171450" algn="just">
              <a:buFont typeface="Arial"/>
              <a:buChar char="•"/>
            </a:pPr>
            <a:r>
              <a:rPr lang="en-US" sz="1200" dirty="0" smtClean="0">
                <a:solidFill>
                  <a:srgbClr val="000000"/>
                </a:solidFill>
                <a:latin typeface="Fanwood"/>
                <a:cs typeface="Fanwood"/>
              </a:rPr>
              <a:t>I feel comfortable talking about science and technology with friends and family</a:t>
            </a:r>
            <a:r>
              <a:rPr lang="en-US" sz="1200" dirty="0">
                <a:solidFill>
                  <a:srgbClr val="000000"/>
                </a:solidFill>
                <a:latin typeface="Fanwood"/>
                <a:cs typeface="Fanwood"/>
              </a:rPr>
              <a:t>. </a:t>
            </a:r>
            <a:r>
              <a:rPr lang="en-US" sz="1200" b="1" dirty="0">
                <a:solidFill>
                  <a:srgbClr val="000000"/>
                </a:solidFill>
                <a:latin typeface="Fanwood"/>
                <a:cs typeface="Fanwood"/>
              </a:rPr>
              <a:t>vs.</a:t>
            </a:r>
            <a:r>
              <a:rPr lang="en-US" sz="1200" dirty="0">
                <a:solidFill>
                  <a:srgbClr val="000000"/>
                </a:solidFill>
                <a:latin typeface="Fanwood"/>
                <a:cs typeface="Fanwood"/>
              </a:rPr>
              <a:t> </a:t>
            </a:r>
            <a:r>
              <a:rPr lang="en-US" sz="1200" dirty="0" smtClean="0">
                <a:solidFill>
                  <a:srgbClr val="000000"/>
                </a:solidFill>
                <a:latin typeface="Fanwood"/>
                <a:cs typeface="Fanwood"/>
              </a:rPr>
              <a:t>I don’t feel comfortable talking about science and technology with friends and family.</a:t>
            </a:r>
          </a:p>
          <a:p>
            <a:pPr marL="171450" indent="-171450" algn="just">
              <a:buFont typeface="Arial"/>
              <a:buChar char="•"/>
            </a:pPr>
            <a:r>
              <a:rPr lang="en-US" sz="1200" dirty="0" smtClean="0">
                <a:solidFill>
                  <a:srgbClr val="000000"/>
                </a:solidFill>
                <a:latin typeface="Fanwood"/>
                <a:cs typeface="Fanwood"/>
              </a:rPr>
              <a:t>I feel comfortable talking about science and technology on the internet</a:t>
            </a:r>
            <a:r>
              <a:rPr lang="en-US" sz="1200" dirty="0">
                <a:solidFill>
                  <a:srgbClr val="000000"/>
                </a:solidFill>
                <a:latin typeface="Fanwood"/>
                <a:cs typeface="Fanwood"/>
              </a:rPr>
              <a:t>. </a:t>
            </a:r>
            <a:r>
              <a:rPr lang="en-US" sz="1200" b="1" dirty="0">
                <a:solidFill>
                  <a:srgbClr val="000000"/>
                </a:solidFill>
                <a:latin typeface="Fanwood"/>
                <a:cs typeface="Fanwood"/>
              </a:rPr>
              <a:t>vs.</a:t>
            </a:r>
            <a:r>
              <a:rPr lang="en-US" sz="1200" dirty="0">
                <a:solidFill>
                  <a:srgbClr val="000000"/>
                </a:solidFill>
                <a:latin typeface="Fanwood"/>
                <a:cs typeface="Fanwood"/>
              </a:rPr>
              <a:t> </a:t>
            </a:r>
            <a:r>
              <a:rPr lang="en-US" sz="1200" dirty="0" smtClean="0">
                <a:solidFill>
                  <a:srgbClr val="000000"/>
                </a:solidFill>
                <a:latin typeface="Fanwood"/>
                <a:cs typeface="Fanwood"/>
              </a:rPr>
              <a:t>I don’t feel comfortable talking about science and technology on the internet. </a:t>
            </a:r>
            <a:endParaRPr lang="en-US" sz="1050" dirty="0" smtClean="0">
              <a:solidFill>
                <a:srgbClr val="000000"/>
              </a:solidFill>
              <a:latin typeface="Fanwood"/>
              <a:cs typeface="Fanwood"/>
            </a:endParaRPr>
          </a:p>
          <a:p>
            <a:pPr algn="just"/>
            <a:endParaRPr lang="en-US" sz="1200" dirty="0" smtClean="0">
              <a:solidFill>
                <a:srgbClr val="000000"/>
              </a:solidFill>
              <a:latin typeface="Fanwood"/>
              <a:cs typeface="Fanwood"/>
            </a:endParaRPr>
          </a:p>
          <a:p>
            <a:pPr algn="just"/>
            <a:r>
              <a:rPr lang="en-US" sz="1400" b="1" dirty="0" smtClean="0">
                <a:solidFill>
                  <a:srgbClr val="C41730"/>
                </a:solidFill>
                <a:latin typeface="Fanwood"/>
                <a:cs typeface="Fanwood"/>
              </a:rPr>
              <a:t>Say</a:t>
            </a:r>
            <a:r>
              <a:rPr lang="en-US" sz="1400" dirty="0" smtClean="0">
                <a:solidFill>
                  <a:srgbClr val="C41730"/>
                </a:solidFill>
                <a:latin typeface="Fanwood"/>
                <a:cs typeface="Fanwood"/>
              </a:rPr>
              <a:t>:</a:t>
            </a:r>
            <a:r>
              <a:rPr lang="en-US" sz="1400" dirty="0" smtClean="0">
                <a:solidFill>
                  <a:schemeClr val="accent2">
                    <a:lumMod val="75000"/>
                  </a:schemeClr>
                </a:solidFill>
                <a:latin typeface="Fanwood"/>
                <a:cs typeface="Fanwood"/>
              </a:rPr>
              <a:t> </a:t>
            </a:r>
          </a:p>
          <a:p>
            <a:pPr algn="just"/>
            <a:r>
              <a:rPr lang="en-US" sz="1200" dirty="0" smtClean="0">
                <a:solidFill>
                  <a:srgbClr val="000000"/>
                </a:solidFill>
                <a:latin typeface="Fanwood"/>
                <a:cs typeface="Fanwood"/>
              </a:rPr>
              <a:t>We can see that we all have different things that we enjoy, as well as different opinions about our experiences. But, we also have lots of things in common, not only with our general interests, but also with our interests in science, technology, and the internet! In our next activity, we will hopefully also see some of the things we have in common, especially when it comes to what we like to do online.  </a:t>
            </a:r>
            <a:endParaRPr lang="en-US" sz="1200" b="1" dirty="0">
              <a:solidFill>
                <a:srgbClr val="000000"/>
              </a:solidFill>
              <a:latin typeface="Fanwood"/>
              <a:cs typeface="Fanwood"/>
            </a:endParaRPr>
          </a:p>
          <a:p>
            <a:pPr algn="just"/>
            <a:endParaRPr lang="en-US" sz="1200" dirty="0">
              <a:latin typeface="Fanwood"/>
              <a:cs typeface="Fanwood"/>
            </a:endParaRPr>
          </a:p>
        </p:txBody>
      </p:sp>
      <p:sp>
        <p:nvSpPr>
          <p:cNvPr id="6" name="Slide Number Placeholder 5"/>
          <p:cNvSpPr>
            <a:spLocks noGrp="1"/>
          </p:cNvSpPr>
          <p:nvPr>
            <p:ph type="sldNum" sz="quarter" idx="12"/>
          </p:nvPr>
        </p:nvSpPr>
        <p:spPr/>
        <p:txBody>
          <a:bodyPr/>
          <a:lstStyle/>
          <a:p>
            <a:fld id="{EADF8036-7553-6446-B3CD-00C0537FDCC8}" type="slidenum">
              <a:rPr lang="en-US" smtClean="0"/>
              <a:pPr/>
              <a:t>3</a:t>
            </a:fld>
            <a:endParaRPr lang="en-US"/>
          </a:p>
        </p:txBody>
      </p:sp>
    </p:spTree>
    <p:extLst>
      <p:ext uri="{BB962C8B-B14F-4D97-AF65-F5344CB8AC3E}">
        <p14:creationId xmlns:p14="http://schemas.microsoft.com/office/powerpoint/2010/main" val="88941038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6379" y="439899"/>
            <a:ext cx="3813865" cy="954107"/>
          </a:xfrm>
          <a:prstGeom prst="rect">
            <a:avLst/>
          </a:prstGeom>
          <a:noFill/>
        </p:spPr>
        <p:txBody>
          <a:bodyPr wrap="none" rtlCol="0">
            <a:spAutoFit/>
          </a:bodyPr>
          <a:lstStyle/>
          <a:p>
            <a:r>
              <a:rPr lang="en-US" sz="3600" b="1" dirty="0" smtClean="0">
                <a:solidFill>
                  <a:srgbClr val="C41730"/>
                </a:solidFill>
                <a:latin typeface="Fanwood"/>
                <a:cs typeface="Fanwood"/>
              </a:rPr>
              <a:t>Sticky Note Activity</a:t>
            </a:r>
          </a:p>
          <a:p>
            <a:r>
              <a:rPr lang="en-US" dirty="0" smtClean="0">
                <a:latin typeface="Fanwood"/>
                <a:cs typeface="Fanwood"/>
              </a:rPr>
              <a:t>(15 minutes)</a:t>
            </a:r>
            <a:endParaRPr lang="en-US" dirty="0">
              <a:latin typeface="Fanwood"/>
              <a:cs typeface="Fanwood"/>
            </a:endParaRPr>
          </a:p>
        </p:txBody>
      </p:sp>
      <p:sp>
        <p:nvSpPr>
          <p:cNvPr id="5" name="TextBox 4"/>
          <p:cNvSpPr txBox="1"/>
          <p:nvPr/>
        </p:nvSpPr>
        <p:spPr>
          <a:xfrm>
            <a:off x="346379" y="1460875"/>
            <a:ext cx="6902668" cy="7201971"/>
          </a:xfrm>
          <a:prstGeom prst="rect">
            <a:avLst/>
          </a:prstGeom>
          <a:noFill/>
        </p:spPr>
        <p:txBody>
          <a:bodyPr wrap="square" rtlCol="0">
            <a:spAutoFit/>
          </a:bodyPr>
          <a:lstStyle/>
          <a:p>
            <a:pPr algn="just"/>
            <a:r>
              <a:rPr lang="en-US" sz="1400" b="1" dirty="0" smtClean="0">
                <a:solidFill>
                  <a:srgbClr val="C41730"/>
                </a:solidFill>
                <a:latin typeface="Fanwood"/>
                <a:cs typeface="Fanwood"/>
              </a:rPr>
              <a:t>Goal</a:t>
            </a:r>
            <a:r>
              <a:rPr lang="en-US" sz="1400" dirty="0" smtClean="0">
                <a:solidFill>
                  <a:srgbClr val="C41730"/>
                </a:solidFill>
                <a:latin typeface="Fanwood"/>
                <a:cs typeface="Fanwood"/>
              </a:rPr>
              <a:t>:</a:t>
            </a:r>
            <a:r>
              <a:rPr lang="en-US" sz="1400" dirty="0" smtClean="0">
                <a:solidFill>
                  <a:srgbClr val="953735"/>
                </a:solidFill>
                <a:latin typeface="Fanwood"/>
                <a:cs typeface="Fanwood"/>
              </a:rPr>
              <a:t> </a:t>
            </a:r>
          </a:p>
          <a:p>
            <a:pPr algn="just"/>
            <a:r>
              <a:rPr lang="en-US" sz="1200" dirty="0" smtClean="0">
                <a:latin typeface="Fanwood"/>
                <a:cs typeface="Fanwood"/>
              </a:rPr>
              <a:t>Participants explore how their Internet usage relates to their interests or pursuits in science and technology.  </a:t>
            </a:r>
            <a:endParaRPr lang="en-US" sz="1400" dirty="0" smtClean="0">
              <a:solidFill>
                <a:srgbClr val="953735"/>
              </a:solidFill>
              <a:latin typeface="Fanwood"/>
              <a:cs typeface="Fanwood"/>
            </a:endParaRPr>
          </a:p>
          <a:p>
            <a:pPr algn="just"/>
            <a:endParaRPr lang="en-US" sz="1400" dirty="0" smtClean="0">
              <a:latin typeface="Fanwood"/>
              <a:cs typeface="Fanwood"/>
            </a:endParaRPr>
          </a:p>
          <a:p>
            <a:pPr algn="just"/>
            <a:r>
              <a:rPr lang="en-US" sz="1400" b="1" dirty="0" smtClean="0">
                <a:solidFill>
                  <a:srgbClr val="C41730"/>
                </a:solidFill>
                <a:latin typeface="Fanwood"/>
                <a:cs typeface="Fanwood"/>
              </a:rPr>
              <a:t>Materials:</a:t>
            </a:r>
            <a:r>
              <a:rPr lang="en-US" sz="1400" dirty="0" smtClean="0">
                <a:solidFill>
                  <a:srgbClr val="C41730"/>
                </a:solidFill>
                <a:latin typeface="Fanwood"/>
                <a:cs typeface="Fanwood"/>
              </a:rPr>
              <a:t> </a:t>
            </a:r>
          </a:p>
          <a:p>
            <a:pPr algn="just"/>
            <a:endParaRPr lang="en-US" sz="1400" dirty="0" smtClean="0">
              <a:solidFill>
                <a:srgbClr val="C41730"/>
              </a:solidFill>
              <a:latin typeface="Fanwood"/>
              <a:cs typeface="Fanwood"/>
            </a:endParaRPr>
          </a:p>
          <a:p>
            <a:pPr algn="just"/>
            <a:r>
              <a:rPr lang="en-US" sz="1200" dirty="0" smtClean="0">
                <a:solidFill>
                  <a:srgbClr val="000000"/>
                </a:solidFill>
                <a:latin typeface="Fanwood"/>
                <a:cs typeface="Fanwood"/>
              </a:rPr>
              <a:t>Sticky notes, flip charts, pens</a:t>
            </a:r>
            <a:endParaRPr lang="en-US" sz="1200" b="1" dirty="0" smtClean="0">
              <a:solidFill>
                <a:srgbClr val="000000"/>
              </a:solidFill>
              <a:latin typeface="Fanwood"/>
              <a:cs typeface="Fanwood"/>
            </a:endParaRPr>
          </a:p>
          <a:p>
            <a:pPr algn="just"/>
            <a:endParaRPr lang="en-US" sz="1200" b="1" dirty="0">
              <a:solidFill>
                <a:srgbClr val="953735"/>
              </a:solidFill>
              <a:latin typeface="Fanwood"/>
              <a:cs typeface="Fanwood"/>
            </a:endParaRPr>
          </a:p>
          <a:p>
            <a:pPr algn="just"/>
            <a:r>
              <a:rPr lang="en-US" sz="1400" b="1" dirty="0" smtClean="0">
                <a:solidFill>
                  <a:srgbClr val="C41730"/>
                </a:solidFill>
                <a:latin typeface="Fanwood"/>
                <a:cs typeface="Fanwood"/>
              </a:rPr>
              <a:t>Say:</a:t>
            </a:r>
            <a:r>
              <a:rPr lang="en-US" sz="1400" dirty="0" smtClean="0">
                <a:solidFill>
                  <a:schemeClr val="accent2">
                    <a:lumMod val="75000"/>
                  </a:schemeClr>
                </a:solidFill>
                <a:latin typeface="Fanwood"/>
                <a:cs typeface="Fanwood"/>
              </a:rPr>
              <a:t> </a:t>
            </a:r>
            <a:r>
              <a:rPr lang="en-US" sz="1200" dirty="0" smtClean="0">
                <a:solidFill>
                  <a:srgbClr val="000000"/>
                </a:solidFill>
                <a:latin typeface="Fanwood"/>
                <a:cs typeface="Fanwood"/>
              </a:rPr>
              <a:t>Let’s think broadly about what we do online, including the tools or services you use the most or any online communities you’re a part of, and to see how these activities do or don’t relate to your interests in science/technology. For this activity, we’re going to answer some questions about what we do online. </a:t>
            </a:r>
          </a:p>
          <a:p>
            <a:pPr algn="just"/>
            <a:endParaRPr lang="en-US" sz="1200" dirty="0">
              <a:solidFill>
                <a:srgbClr val="000000"/>
              </a:solidFill>
              <a:latin typeface="Fanwood"/>
              <a:cs typeface="Fanwood"/>
            </a:endParaRPr>
          </a:p>
          <a:p>
            <a:pPr algn="just"/>
            <a:r>
              <a:rPr lang="en-US" sz="1200" i="1" dirty="0" smtClean="0">
                <a:solidFill>
                  <a:srgbClr val="000000"/>
                </a:solidFill>
                <a:latin typeface="Fanwood"/>
                <a:cs typeface="Fanwood"/>
              </a:rPr>
              <a:t>[Divide participants into pairs.] </a:t>
            </a:r>
            <a:endParaRPr lang="en-US" sz="1200" dirty="0" smtClean="0">
              <a:solidFill>
                <a:srgbClr val="000000"/>
              </a:solidFill>
              <a:latin typeface="Fanwood"/>
              <a:cs typeface="Fanwood"/>
            </a:endParaRPr>
          </a:p>
          <a:p>
            <a:pPr algn="just"/>
            <a:endParaRPr lang="en-US" sz="1200" dirty="0">
              <a:solidFill>
                <a:srgbClr val="000000"/>
              </a:solidFill>
              <a:latin typeface="Fanwood"/>
              <a:cs typeface="Fanwood"/>
            </a:endParaRPr>
          </a:p>
          <a:p>
            <a:pPr algn="just"/>
            <a:r>
              <a:rPr lang="en-US" sz="1200" dirty="0" smtClean="0">
                <a:solidFill>
                  <a:srgbClr val="000000"/>
                </a:solidFill>
                <a:latin typeface="Fanwood"/>
                <a:cs typeface="Fanwood"/>
              </a:rPr>
              <a:t> In pairs, you and your partner will think about the five questions you see posted around the room on the white sheets of paper. I’m also </a:t>
            </a:r>
            <a:r>
              <a:rPr lang="en-US" sz="1200" b="1" dirty="0" smtClean="0">
                <a:solidFill>
                  <a:srgbClr val="000000"/>
                </a:solidFill>
                <a:latin typeface="Fanwood"/>
                <a:cs typeface="Fanwood"/>
              </a:rPr>
              <a:t>going to pass out a sheet of paper</a:t>
            </a:r>
            <a:r>
              <a:rPr lang="en-US" sz="1200" dirty="0" smtClean="0">
                <a:solidFill>
                  <a:srgbClr val="000000"/>
                </a:solidFill>
                <a:latin typeface="Fanwood"/>
                <a:cs typeface="Fanwood"/>
              </a:rPr>
              <a:t> that has a copy of all the questions to each group. Please write your pair’s responses for each question on a sticky note. For each question, you may have more than one answer, so </a:t>
            </a:r>
            <a:r>
              <a:rPr lang="en-US" sz="1200" b="1" dirty="0" smtClean="0">
                <a:solidFill>
                  <a:srgbClr val="000000"/>
                </a:solidFill>
                <a:latin typeface="Fanwood"/>
                <a:cs typeface="Fanwood"/>
              </a:rPr>
              <a:t>please put each answer on a separate sticky note</a:t>
            </a:r>
            <a:r>
              <a:rPr lang="en-US" sz="1200" dirty="0" smtClean="0">
                <a:solidFill>
                  <a:srgbClr val="000000"/>
                </a:solidFill>
                <a:latin typeface="Fanwood"/>
                <a:cs typeface="Fanwood"/>
              </a:rPr>
              <a:t> and feel free to use as many as you need. Then stick your sticky notes to the white sheet with the matching question. </a:t>
            </a:r>
          </a:p>
          <a:p>
            <a:pPr algn="just"/>
            <a:endParaRPr lang="en-US" sz="1200" dirty="0">
              <a:solidFill>
                <a:srgbClr val="000000"/>
              </a:solidFill>
              <a:latin typeface="Fanwood"/>
              <a:cs typeface="Fanwood"/>
            </a:endParaRPr>
          </a:p>
          <a:p>
            <a:pPr algn="just"/>
            <a:r>
              <a:rPr lang="en-US" sz="1200" dirty="0" smtClean="0">
                <a:solidFill>
                  <a:srgbClr val="000000"/>
                </a:solidFill>
                <a:latin typeface="Fanwood"/>
                <a:cs typeface="Fanwood"/>
              </a:rPr>
              <a:t>There will be </a:t>
            </a:r>
            <a:r>
              <a:rPr lang="en-US" sz="1200" b="1" dirty="0" smtClean="0">
                <a:solidFill>
                  <a:srgbClr val="000000"/>
                </a:solidFill>
                <a:latin typeface="Fanwood"/>
                <a:cs typeface="Fanwood"/>
              </a:rPr>
              <a:t>8 minutes</a:t>
            </a:r>
            <a:r>
              <a:rPr lang="en-US" sz="1200" dirty="0" smtClean="0">
                <a:solidFill>
                  <a:srgbClr val="000000"/>
                </a:solidFill>
                <a:latin typeface="Fanwood"/>
                <a:cs typeface="Fanwood"/>
              </a:rPr>
              <a:t> for you and your partner to answer these questions. Feel free to move around the room and answer as you move from one question to the next. These questions don’t need to be answered in any particular order, so feel free to start wherever.</a:t>
            </a:r>
          </a:p>
          <a:p>
            <a:pPr algn="just"/>
            <a:endParaRPr lang="en-US" sz="1200" dirty="0">
              <a:solidFill>
                <a:srgbClr val="000000"/>
              </a:solidFill>
              <a:latin typeface="Fanwood"/>
              <a:cs typeface="Fanwood"/>
            </a:endParaRPr>
          </a:p>
          <a:p>
            <a:pPr algn="just"/>
            <a:r>
              <a:rPr lang="en-US" sz="1400" b="1" dirty="0">
                <a:solidFill>
                  <a:srgbClr val="C41730"/>
                </a:solidFill>
                <a:latin typeface="Fanwood"/>
                <a:cs typeface="Fanwood"/>
              </a:rPr>
              <a:t>Possible Statements: </a:t>
            </a:r>
          </a:p>
          <a:p>
            <a:pPr marL="171450" indent="-171450" algn="just">
              <a:buFont typeface="Arial"/>
              <a:buChar char="•"/>
            </a:pPr>
            <a:r>
              <a:rPr lang="en-US" sz="1200" dirty="0" smtClean="0">
                <a:solidFill>
                  <a:srgbClr val="000000"/>
                </a:solidFill>
                <a:latin typeface="Fanwood"/>
                <a:cs typeface="Fanwood"/>
              </a:rPr>
              <a:t>What are your favorite things to do on the Internet?</a:t>
            </a:r>
          </a:p>
          <a:p>
            <a:pPr marL="171450" indent="-171450" algn="just">
              <a:buFont typeface="Arial"/>
              <a:buChar char="•"/>
            </a:pPr>
            <a:r>
              <a:rPr lang="en-US" sz="1200" dirty="0" smtClean="0">
                <a:solidFill>
                  <a:srgbClr val="000000"/>
                </a:solidFill>
                <a:latin typeface="Fanwood"/>
                <a:cs typeface="Fanwood"/>
              </a:rPr>
              <a:t>Where do you “hang out” in online spaces?</a:t>
            </a:r>
          </a:p>
          <a:p>
            <a:pPr marL="171450" indent="-171450" algn="just">
              <a:buFont typeface="Arial"/>
              <a:buChar char="•"/>
            </a:pPr>
            <a:r>
              <a:rPr lang="en-US" sz="1200" dirty="0" smtClean="0">
                <a:solidFill>
                  <a:srgbClr val="000000"/>
                </a:solidFill>
                <a:latin typeface="Fanwood"/>
                <a:cs typeface="Fanwood"/>
              </a:rPr>
              <a:t>What challenges have you encountered online?</a:t>
            </a:r>
          </a:p>
          <a:p>
            <a:pPr marL="171450" indent="-171450" algn="just">
              <a:buFont typeface="Arial"/>
              <a:buChar char="•"/>
            </a:pPr>
            <a:r>
              <a:rPr lang="en-US" sz="1200" dirty="0" smtClean="0">
                <a:solidFill>
                  <a:srgbClr val="000000"/>
                </a:solidFill>
                <a:latin typeface="Fanwood"/>
                <a:cs typeface="Fanwood"/>
              </a:rPr>
              <a:t>What opportunities has the internet offered you?</a:t>
            </a:r>
          </a:p>
          <a:p>
            <a:pPr marL="171450" indent="-171450" algn="just">
              <a:buFont typeface="Arial"/>
              <a:buChar char="•"/>
            </a:pPr>
            <a:endParaRPr lang="en-US" sz="1200" dirty="0">
              <a:solidFill>
                <a:srgbClr val="000000"/>
              </a:solidFill>
              <a:latin typeface="Fanwood"/>
              <a:cs typeface="Fanwood"/>
            </a:endParaRPr>
          </a:p>
          <a:p>
            <a:pPr algn="just"/>
            <a:r>
              <a:rPr lang="en-US" sz="1200" i="1" dirty="0" smtClean="0">
                <a:solidFill>
                  <a:srgbClr val="000000"/>
                </a:solidFill>
                <a:latin typeface="Fanwood"/>
                <a:cs typeface="Fanwood"/>
              </a:rPr>
              <a:t>[Collect posters at the end of the activity and gather the group together again.]</a:t>
            </a:r>
          </a:p>
          <a:p>
            <a:pPr algn="just"/>
            <a:endParaRPr lang="en-US" sz="1200" i="1" dirty="0">
              <a:solidFill>
                <a:srgbClr val="000000"/>
              </a:solidFill>
              <a:latin typeface="Fanwood"/>
              <a:cs typeface="Fanwood"/>
            </a:endParaRPr>
          </a:p>
          <a:p>
            <a:pPr algn="just"/>
            <a:r>
              <a:rPr lang="en-US" sz="1400" b="1" dirty="0" smtClean="0">
                <a:solidFill>
                  <a:srgbClr val="C41730"/>
                </a:solidFill>
                <a:latin typeface="Fanwood"/>
                <a:cs typeface="Fanwood"/>
              </a:rPr>
              <a:t>Say:</a:t>
            </a:r>
            <a:r>
              <a:rPr lang="en-US" sz="1400" dirty="0" smtClean="0">
                <a:solidFill>
                  <a:schemeClr val="accent2">
                    <a:lumMod val="75000"/>
                  </a:schemeClr>
                </a:solidFill>
                <a:latin typeface="Fanwood"/>
                <a:cs typeface="Fanwood"/>
              </a:rPr>
              <a:t> </a:t>
            </a:r>
            <a:r>
              <a:rPr lang="en-US" sz="1200" dirty="0" smtClean="0">
                <a:solidFill>
                  <a:srgbClr val="000000"/>
                </a:solidFill>
                <a:latin typeface="Fanwood"/>
                <a:cs typeface="Fanwood"/>
              </a:rPr>
              <a:t>What are common answers to each of these questions? Are there any things that you think are missing? </a:t>
            </a:r>
          </a:p>
          <a:p>
            <a:pPr algn="just"/>
            <a:endParaRPr lang="en-US" sz="1200" b="1" dirty="0">
              <a:solidFill>
                <a:srgbClr val="000000"/>
              </a:solidFill>
              <a:latin typeface="Fanwood"/>
              <a:cs typeface="Fanwood"/>
            </a:endParaRPr>
          </a:p>
          <a:p>
            <a:pPr algn="just"/>
            <a:r>
              <a:rPr lang="en-US" sz="1200" dirty="0" smtClean="0">
                <a:solidFill>
                  <a:srgbClr val="000000"/>
                </a:solidFill>
                <a:latin typeface="Fanwood"/>
                <a:cs typeface="Fanwood"/>
              </a:rPr>
              <a:t>As we can see, we all have many things in common in what we like to do online and how we use the Internet. We’ve looked at the challenges, benefits, and tools that we use to pursue our interests. Now, let’s talk about ways that we’re creative and express our interests. </a:t>
            </a:r>
            <a:endParaRPr lang="en-US" sz="1200" dirty="0">
              <a:solidFill>
                <a:srgbClr val="000000"/>
              </a:solidFill>
              <a:latin typeface="Fanwood"/>
              <a:cs typeface="Fanwood"/>
            </a:endParaRPr>
          </a:p>
          <a:p>
            <a:pPr algn="just"/>
            <a:endParaRPr lang="en-US" sz="1200" dirty="0">
              <a:solidFill>
                <a:srgbClr val="000000"/>
              </a:solidFill>
              <a:latin typeface="Fanwood"/>
              <a:cs typeface="Fanwood"/>
            </a:endParaRPr>
          </a:p>
        </p:txBody>
      </p:sp>
      <p:sp>
        <p:nvSpPr>
          <p:cNvPr id="6" name="Slide Number Placeholder 5"/>
          <p:cNvSpPr>
            <a:spLocks noGrp="1"/>
          </p:cNvSpPr>
          <p:nvPr>
            <p:ph type="sldNum" sz="quarter" idx="12"/>
          </p:nvPr>
        </p:nvSpPr>
        <p:spPr/>
        <p:txBody>
          <a:bodyPr/>
          <a:lstStyle/>
          <a:p>
            <a:fld id="{EADF8036-7553-6446-B3CD-00C0537FDCC8}" type="slidenum">
              <a:rPr lang="en-US" smtClean="0"/>
              <a:pPr/>
              <a:t>4</a:t>
            </a:fld>
            <a:endParaRPr lang="en-US"/>
          </a:p>
        </p:txBody>
      </p:sp>
    </p:spTree>
    <p:extLst>
      <p:ext uri="{BB962C8B-B14F-4D97-AF65-F5344CB8AC3E}">
        <p14:creationId xmlns:p14="http://schemas.microsoft.com/office/powerpoint/2010/main" val="374892061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6379" y="439899"/>
            <a:ext cx="4006225" cy="954107"/>
          </a:xfrm>
          <a:prstGeom prst="rect">
            <a:avLst/>
          </a:prstGeom>
          <a:noFill/>
        </p:spPr>
        <p:txBody>
          <a:bodyPr wrap="none" rtlCol="0">
            <a:spAutoFit/>
          </a:bodyPr>
          <a:lstStyle/>
          <a:p>
            <a:r>
              <a:rPr lang="en-US" sz="3600" b="1" dirty="0" smtClean="0">
                <a:solidFill>
                  <a:srgbClr val="C41730"/>
                </a:solidFill>
                <a:latin typeface="Fanwood"/>
                <a:cs typeface="Fanwood"/>
              </a:rPr>
              <a:t>Creativity Discussion</a:t>
            </a:r>
          </a:p>
          <a:p>
            <a:r>
              <a:rPr lang="en-US" dirty="0" smtClean="0">
                <a:latin typeface="Fanwood"/>
                <a:cs typeface="Fanwood"/>
              </a:rPr>
              <a:t>(20 minutes)</a:t>
            </a:r>
            <a:endParaRPr lang="en-US" dirty="0">
              <a:latin typeface="Fanwood"/>
              <a:cs typeface="Fanwood"/>
            </a:endParaRPr>
          </a:p>
        </p:txBody>
      </p:sp>
      <p:sp>
        <p:nvSpPr>
          <p:cNvPr id="5" name="TextBox 4"/>
          <p:cNvSpPr txBox="1"/>
          <p:nvPr/>
        </p:nvSpPr>
        <p:spPr>
          <a:xfrm>
            <a:off x="346378" y="1460875"/>
            <a:ext cx="7222822" cy="5632310"/>
          </a:xfrm>
          <a:prstGeom prst="rect">
            <a:avLst/>
          </a:prstGeom>
          <a:noFill/>
        </p:spPr>
        <p:txBody>
          <a:bodyPr wrap="square" rtlCol="0">
            <a:spAutoFit/>
          </a:bodyPr>
          <a:lstStyle/>
          <a:p>
            <a:r>
              <a:rPr lang="en-US" sz="1400" b="1" dirty="0" smtClean="0">
                <a:solidFill>
                  <a:srgbClr val="C41730"/>
                </a:solidFill>
                <a:latin typeface="Fanwood"/>
                <a:cs typeface="Fanwood"/>
              </a:rPr>
              <a:t>Goal</a:t>
            </a:r>
            <a:r>
              <a:rPr lang="en-US" sz="1400" dirty="0" smtClean="0">
                <a:solidFill>
                  <a:srgbClr val="C41730"/>
                </a:solidFill>
                <a:latin typeface="Fanwood"/>
                <a:cs typeface="Fanwood"/>
              </a:rPr>
              <a:t>:</a:t>
            </a:r>
            <a:r>
              <a:rPr lang="en-US" sz="1400" dirty="0" smtClean="0">
                <a:solidFill>
                  <a:srgbClr val="953735"/>
                </a:solidFill>
                <a:latin typeface="Fanwood"/>
                <a:cs typeface="Fanwood"/>
              </a:rPr>
              <a:t> </a:t>
            </a:r>
          </a:p>
          <a:p>
            <a:r>
              <a:rPr lang="en-US" sz="1200" dirty="0" smtClean="0">
                <a:latin typeface="Fanwood"/>
                <a:cs typeface="Fanwood"/>
              </a:rPr>
              <a:t>Participants explore all the various ways they are creative and express themselves online.  </a:t>
            </a:r>
          </a:p>
          <a:p>
            <a:endParaRPr lang="en-US" sz="1400" dirty="0" smtClean="0">
              <a:latin typeface="Fanwood"/>
              <a:cs typeface="Fanwood"/>
            </a:endParaRPr>
          </a:p>
          <a:p>
            <a:r>
              <a:rPr lang="en-US" sz="1400" b="1" dirty="0" smtClean="0">
                <a:solidFill>
                  <a:srgbClr val="C41730"/>
                </a:solidFill>
                <a:latin typeface="Fanwood"/>
                <a:cs typeface="Fanwood"/>
              </a:rPr>
              <a:t>Materials:</a:t>
            </a:r>
            <a:r>
              <a:rPr lang="en-US" sz="1400" dirty="0" smtClean="0">
                <a:solidFill>
                  <a:srgbClr val="953735"/>
                </a:solidFill>
                <a:latin typeface="Fanwood"/>
                <a:cs typeface="Fanwood"/>
              </a:rPr>
              <a:t> </a:t>
            </a:r>
          </a:p>
          <a:p>
            <a:r>
              <a:rPr lang="en-US" sz="1200" dirty="0" smtClean="0">
                <a:solidFill>
                  <a:srgbClr val="000000"/>
                </a:solidFill>
                <a:latin typeface="Fanwood"/>
                <a:cs typeface="Fanwood"/>
              </a:rPr>
              <a:t>Flipcharts/markers, handouts (with questions)</a:t>
            </a:r>
            <a:endParaRPr lang="en-US" sz="1200" b="1" dirty="0" smtClean="0">
              <a:solidFill>
                <a:srgbClr val="000000"/>
              </a:solidFill>
              <a:latin typeface="Fanwood"/>
              <a:cs typeface="Fanwood"/>
            </a:endParaRPr>
          </a:p>
          <a:p>
            <a:endParaRPr lang="en-US" sz="1200" b="1" dirty="0" smtClean="0">
              <a:solidFill>
                <a:srgbClr val="953735"/>
              </a:solidFill>
              <a:latin typeface="Fanwood"/>
              <a:cs typeface="Fanwood"/>
            </a:endParaRPr>
          </a:p>
          <a:p>
            <a:r>
              <a:rPr lang="en-US" sz="1200" i="1" dirty="0" smtClean="0">
                <a:solidFill>
                  <a:srgbClr val="000000"/>
                </a:solidFill>
                <a:latin typeface="Fanwood"/>
                <a:cs typeface="Fanwood"/>
              </a:rPr>
              <a:t>[Divide participants into groups of 4-5.]</a:t>
            </a:r>
            <a:endParaRPr lang="en-US" sz="1200" i="1" dirty="0">
              <a:solidFill>
                <a:srgbClr val="000000"/>
              </a:solidFill>
              <a:latin typeface="Fanwood"/>
              <a:cs typeface="Fanwood"/>
            </a:endParaRPr>
          </a:p>
          <a:p>
            <a:endParaRPr lang="en-US" sz="1200" b="1" dirty="0">
              <a:solidFill>
                <a:srgbClr val="953735"/>
              </a:solidFill>
              <a:latin typeface="Fanwood"/>
              <a:cs typeface="Fanwood"/>
            </a:endParaRPr>
          </a:p>
          <a:p>
            <a:pPr algn="just"/>
            <a:r>
              <a:rPr lang="en-US" sz="1400" b="1" dirty="0" smtClean="0">
                <a:solidFill>
                  <a:srgbClr val="C41730"/>
                </a:solidFill>
                <a:latin typeface="Fanwood"/>
                <a:cs typeface="Fanwood"/>
              </a:rPr>
              <a:t>Say:</a:t>
            </a:r>
            <a:r>
              <a:rPr lang="en-US" sz="1400" dirty="0" smtClean="0">
                <a:solidFill>
                  <a:schemeClr val="accent2">
                    <a:lumMod val="75000"/>
                  </a:schemeClr>
                </a:solidFill>
                <a:latin typeface="Fanwood"/>
                <a:cs typeface="Fanwood"/>
              </a:rPr>
              <a:t> </a:t>
            </a:r>
          </a:p>
          <a:p>
            <a:pPr algn="just"/>
            <a:r>
              <a:rPr lang="en-US" sz="1200" dirty="0" smtClean="0">
                <a:solidFill>
                  <a:srgbClr val="000000"/>
                </a:solidFill>
                <a:latin typeface="Fanwood"/>
                <a:cs typeface="Fanwood"/>
              </a:rPr>
              <a:t>For this next activity, we will have </a:t>
            </a:r>
            <a:r>
              <a:rPr lang="en-US" sz="1200" b="1" dirty="0" smtClean="0">
                <a:solidFill>
                  <a:srgbClr val="000000"/>
                </a:solidFill>
                <a:latin typeface="Fanwood"/>
                <a:cs typeface="Fanwood"/>
              </a:rPr>
              <a:t>12 minutes</a:t>
            </a:r>
            <a:r>
              <a:rPr lang="en-US" sz="1200" dirty="0" smtClean="0">
                <a:solidFill>
                  <a:srgbClr val="000000"/>
                </a:solidFill>
                <a:latin typeface="Fanwood"/>
                <a:cs typeface="Fanwood"/>
              </a:rPr>
              <a:t> to explore the ways in which we are creative online. Think broadly about not just what you create online (emails, messages, comments, images, posts, etc.), but also how you create, and what the opportunities and challenges are to being creative. By creating, we can share things about ourselves with others. </a:t>
            </a:r>
          </a:p>
          <a:p>
            <a:pPr algn="just"/>
            <a:endParaRPr lang="en-US" sz="1200" dirty="0">
              <a:solidFill>
                <a:srgbClr val="000000"/>
              </a:solidFill>
              <a:latin typeface="Fanwood"/>
              <a:cs typeface="Fanwood"/>
            </a:endParaRPr>
          </a:p>
          <a:p>
            <a:pPr algn="just"/>
            <a:r>
              <a:rPr lang="en-US" sz="1200" dirty="0" smtClean="0">
                <a:solidFill>
                  <a:srgbClr val="000000"/>
                </a:solidFill>
                <a:latin typeface="Fanwood"/>
                <a:cs typeface="Fanwood"/>
              </a:rPr>
              <a:t>Each group will get a poster and some markers, and you should choose one person to be the scribe, and to write down what your group discusses. At the end, each group will report back to everyone with a summary.</a:t>
            </a:r>
          </a:p>
          <a:p>
            <a:pPr algn="just"/>
            <a:endParaRPr lang="en-US" sz="1200" dirty="0">
              <a:solidFill>
                <a:srgbClr val="000000"/>
              </a:solidFill>
              <a:latin typeface="Fanwood"/>
              <a:cs typeface="Fanwood"/>
            </a:endParaRPr>
          </a:p>
          <a:p>
            <a:pPr algn="just"/>
            <a:r>
              <a:rPr lang="en-US" sz="1400" b="1" dirty="0" smtClean="0">
                <a:solidFill>
                  <a:srgbClr val="C41730"/>
                </a:solidFill>
                <a:latin typeface="Fanwood"/>
                <a:cs typeface="Fanwood"/>
              </a:rPr>
              <a:t>Possible Questions: </a:t>
            </a:r>
            <a:endParaRPr lang="en-US" sz="1200" dirty="0">
              <a:solidFill>
                <a:srgbClr val="C41730"/>
              </a:solidFill>
              <a:latin typeface="Fanwood"/>
              <a:cs typeface="Fanwood"/>
            </a:endParaRPr>
          </a:p>
          <a:p>
            <a:pPr marL="171450" indent="-171450" algn="just">
              <a:buFont typeface="Arial"/>
              <a:buChar char="•"/>
            </a:pPr>
            <a:r>
              <a:rPr lang="en-US" sz="1200" dirty="0" smtClean="0">
                <a:solidFill>
                  <a:srgbClr val="000000"/>
                </a:solidFill>
                <a:latin typeface="Fanwood"/>
                <a:cs typeface="Fanwood"/>
              </a:rPr>
              <a:t>What is creativity?</a:t>
            </a:r>
          </a:p>
          <a:p>
            <a:pPr marL="171450" indent="-171450" algn="just">
              <a:buFont typeface="Arial"/>
              <a:buChar char="•"/>
            </a:pPr>
            <a:r>
              <a:rPr lang="en-US" sz="1200" dirty="0" smtClean="0">
                <a:solidFill>
                  <a:srgbClr val="000000"/>
                </a:solidFill>
                <a:latin typeface="Fanwood"/>
                <a:cs typeface="Fanwood"/>
              </a:rPr>
              <a:t>What are the different ways people are creative online and how do you express yourself online?</a:t>
            </a:r>
          </a:p>
          <a:p>
            <a:pPr marL="171450" indent="-171450" algn="just">
              <a:buFont typeface="Arial"/>
              <a:buChar char="•"/>
            </a:pPr>
            <a:r>
              <a:rPr lang="en-US" sz="1200" dirty="0" smtClean="0">
                <a:solidFill>
                  <a:srgbClr val="000000"/>
                </a:solidFill>
                <a:latin typeface="Fanwood"/>
                <a:cs typeface="Fanwood"/>
              </a:rPr>
              <a:t>What are the challenges to being creative online?</a:t>
            </a:r>
          </a:p>
          <a:p>
            <a:pPr marL="171450" indent="-171450" algn="just">
              <a:buFont typeface="Arial"/>
              <a:buChar char="•"/>
            </a:pPr>
            <a:r>
              <a:rPr lang="en-US" sz="1200" dirty="0" smtClean="0">
                <a:solidFill>
                  <a:srgbClr val="000000"/>
                </a:solidFill>
                <a:latin typeface="Fanwood"/>
                <a:cs typeface="Fanwood"/>
              </a:rPr>
              <a:t>What do you like about being creative online?</a:t>
            </a:r>
          </a:p>
          <a:p>
            <a:pPr algn="just"/>
            <a:endParaRPr lang="en-US" sz="1200" dirty="0">
              <a:solidFill>
                <a:srgbClr val="000000"/>
              </a:solidFill>
              <a:latin typeface="Fanwood"/>
              <a:cs typeface="Fanwood"/>
            </a:endParaRPr>
          </a:p>
          <a:p>
            <a:pPr algn="just"/>
            <a:r>
              <a:rPr lang="en-US" sz="1200" i="1" dirty="0" smtClean="0">
                <a:solidFill>
                  <a:srgbClr val="000000"/>
                </a:solidFill>
                <a:latin typeface="Fanwood"/>
                <a:cs typeface="Fanwood"/>
              </a:rPr>
              <a:t>[Ask participants to share out with everyone.]</a:t>
            </a:r>
          </a:p>
          <a:p>
            <a:pPr algn="just"/>
            <a:endParaRPr lang="en-US" sz="1200" i="1" dirty="0">
              <a:solidFill>
                <a:srgbClr val="000000"/>
              </a:solidFill>
              <a:latin typeface="Fanwood"/>
              <a:cs typeface="Fanwood"/>
            </a:endParaRPr>
          </a:p>
          <a:p>
            <a:pPr algn="just"/>
            <a:r>
              <a:rPr lang="en-US" sz="1400" b="1" dirty="0">
                <a:solidFill>
                  <a:srgbClr val="C41730"/>
                </a:solidFill>
                <a:latin typeface="Fanwood"/>
                <a:cs typeface="Fanwood"/>
              </a:rPr>
              <a:t>Say:</a:t>
            </a:r>
            <a:r>
              <a:rPr lang="en-US" sz="1400" dirty="0" smtClean="0">
                <a:solidFill>
                  <a:schemeClr val="accent2">
                    <a:lumMod val="75000"/>
                  </a:schemeClr>
                </a:solidFill>
                <a:latin typeface="Fanwood"/>
                <a:cs typeface="Fanwood"/>
              </a:rPr>
              <a:t> </a:t>
            </a:r>
          </a:p>
          <a:p>
            <a:pPr algn="just"/>
            <a:r>
              <a:rPr lang="en-US" sz="1200" dirty="0" smtClean="0">
                <a:solidFill>
                  <a:srgbClr val="000000"/>
                </a:solidFill>
                <a:latin typeface="Fanwood"/>
                <a:cs typeface="Fanwood"/>
              </a:rPr>
              <a:t>Now that we’ve examined the tools that we use, our common interests, and all of the ways we are creative, we’re going to actually </a:t>
            </a:r>
            <a:r>
              <a:rPr lang="en-US" sz="1200" i="1" dirty="0" smtClean="0">
                <a:solidFill>
                  <a:srgbClr val="000000"/>
                </a:solidFill>
                <a:latin typeface="Fanwood"/>
                <a:cs typeface="Fanwood"/>
              </a:rPr>
              <a:t>be</a:t>
            </a:r>
            <a:r>
              <a:rPr lang="en-US" sz="1200" dirty="0" smtClean="0">
                <a:solidFill>
                  <a:srgbClr val="000000"/>
                </a:solidFill>
                <a:latin typeface="Fanwood"/>
                <a:cs typeface="Fanwood"/>
              </a:rPr>
              <a:t> creative and try to express our interests in science and technology in order to inspire others to pursue their own interests.</a:t>
            </a:r>
            <a:endParaRPr lang="en-US" sz="1200" b="1" dirty="0">
              <a:solidFill>
                <a:schemeClr val="accent2">
                  <a:lumMod val="75000"/>
                </a:schemeClr>
              </a:solidFill>
              <a:latin typeface="Fanwood"/>
              <a:cs typeface="Fanwood"/>
            </a:endParaRPr>
          </a:p>
          <a:p>
            <a:pPr algn="just"/>
            <a:endParaRPr lang="en-US" sz="1200" dirty="0" smtClean="0">
              <a:solidFill>
                <a:srgbClr val="000000"/>
              </a:solidFill>
              <a:latin typeface="Fanwood"/>
              <a:cs typeface="Fanwood"/>
            </a:endParaRPr>
          </a:p>
        </p:txBody>
      </p:sp>
      <p:sp>
        <p:nvSpPr>
          <p:cNvPr id="6" name="Slide Number Placeholder 5"/>
          <p:cNvSpPr>
            <a:spLocks noGrp="1"/>
          </p:cNvSpPr>
          <p:nvPr>
            <p:ph type="sldNum" sz="quarter" idx="12"/>
          </p:nvPr>
        </p:nvSpPr>
        <p:spPr/>
        <p:txBody>
          <a:bodyPr/>
          <a:lstStyle/>
          <a:p>
            <a:fld id="{EADF8036-7553-6446-B3CD-00C0537FDCC8}" type="slidenum">
              <a:rPr lang="en-US" smtClean="0"/>
              <a:pPr/>
              <a:t>5</a:t>
            </a:fld>
            <a:endParaRPr lang="en-US"/>
          </a:p>
        </p:txBody>
      </p:sp>
    </p:spTree>
    <p:extLst>
      <p:ext uri="{BB962C8B-B14F-4D97-AF65-F5344CB8AC3E}">
        <p14:creationId xmlns:p14="http://schemas.microsoft.com/office/powerpoint/2010/main" val="374892061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6379" y="439899"/>
            <a:ext cx="2839239" cy="954107"/>
          </a:xfrm>
          <a:prstGeom prst="rect">
            <a:avLst/>
          </a:prstGeom>
          <a:noFill/>
        </p:spPr>
        <p:txBody>
          <a:bodyPr wrap="none" rtlCol="0">
            <a:spAutoFit/>
          </a:bodyPr>
          <a:lstStyle/>
          <a:p>
            <a:r>
              <a:rPr lang="en-US" sz="3600" b="1" dirty="0" smtClean="0">
                <a:solidFill>
                  <a:srgbClr val="C41730"/>
                </a:solidFill>
                <a:latin typeface="Fanwood"/>
                <a:cs typeface="Fanwood"/>
              </a:rPr>
              <a:t>Design Session</a:t>
            </a:r>
          </a:p>
          <a:p>
            <a:r>
              <a:rPr lang="en-US" dirty="0" smtClean="0">
                <a:latin typeface="Fanwood"/>
                <a:cs typeface="Fanwood"/>
              </a:rPr>
              <a:t>(45 minutes)</a:t>
            </a:r>
            <a:endParaRPr lang="en-US" dirty="0">
              <a:latin typeface="Fanwood"/>
              <a:cs typeface="Fanwood"/>
            </a:endParaRPr>
          </a:p>
        </p:txBody>
      </p:sp>
      <p:sp>
        <p:nvSpPr>
          <p:cNvPr id="5" name="TextBox 4"/>
          <p:cNvSpPr txBox="1"/>
          <p:nvPr/>
        </p:nvSpPr>
        <p:spPr>
          <a:xfrm>
            <a:off x="348275" y="1457955"/>
            <a:ext cx="7073900" cy="8371524"/>
          </a:xfrm>
          <a:prstGeom prst="rect">
            <a:avLst/>
          </a:prstGeom>
          <a:noFill/>
        </p:spPr>
        <p:txBody>
          <a:bodyPr wrap="square" rtlCol="0">
            <a:spAutoFit/>
          </a:bodyPr>
          <a:lstStyle/>
          <a:p>
            <a:r>
              <a:rPr lang="en-US" sz="1400" b="1" dirty="0" smtClean="0">
                <a:solidFill>
                  <a:srgbClr val="C41730"/>
                </a:solidFill>
                <a:latin typeface="Fanwood"/>
                <a:cs typeface="Fanwood"/>
              </a:rPr>
              <a:t>Goal</a:t>
            </a:r>
            <a:r>
              <a:rPr lang="en-US" sz="1400" dirty="0" smtClean="0">
                <a:solidFill>
                  <a:srgbClr val="C41730"/>
                </a:solidFill>
                <a:latin typeface="Fanwood"/>
                <a:cs typeface="Fanwood"/>
              </a:rPr>
              <a:t>:</a:t>
            </a:r>
            <a:r>
              <a:rPr lang="en-US" sz="1400" dirty="0" smtClean="0">
                <a:solidFill>
                  <a:srgbClr val="953735"/>
                </a:solidFill>
                <a:latin typeface="Fanwood"/>
                <a:cs typeface="Fanwood"/>
              </a:rPr>
              <a:t> </a:t>
            </a:r>
          </a:p>
          <a:p>
            <a:r>
              <a:rPr lang="en-US" sz="1200" dirty="0" smtClean="0">
                <a:solidFill>
                  <a:srgbClr val="000000"/>
                </a:solidFill>
                <a:latin typeface="Fanwood"/>
                <a:cs typeface="Fanwood"/>
              </a:rPr>
              <a:t>For participants to demonstrate their creativity and share their ideas with others.</a:t>
            </a:r>
            <a:endParaRPr lang="en-US" sz="1400" dirty="0" smtClean="0">
              <a:latin typeface="Fanwood"/>
              <a:cs typeface="Fanwood"/>
            </a:endParaRPr>
          </a:p>
          <a:p>
            <a:endParaRPr lang="en-US" sz="1400" b="1" dirty="0" smtClean="0">
              <a:solidFill>
                <a:srgbClr val="953735"/>
              </a:solidFill>
              <a:latin typeface="Fanwood"/>
              <a:cs typeface="Fanwood"/>
            </a:endParaRPr>
          </a:p>
          <a:p>
            <a:r>
              <a:rPr lang="en-US" sz="1400" b="1" dirty="0" smtClean="0">
                <a:solidFill>
                  <a:srgbClr val="C41730"/>
                </a:solidFill>
                <a:latin typeface="Fanwood"/>
                <a:cs typeface="Fanwood"/>
              </a:rPr>
              <a:t>Materials:</a:t>
            </a:r>
            <a:r>
              <a:rPr lang="en-US" sz="1400" b="1" dirty="0" smtClean="0">
                <a:solidFill>
                  <a:srgbClr val="953735"/>
                </a:solidFill>
                <a:latin typeface="Fanwood"/>
                <a:cs typeface="Fanwood"/>
              </a:rPr>
              <a:t> </a:t>
            </a:r>
          </a:p>
          <a:p>
            <a:r>
              <a:rPr lang="en-US" sz="1200" dirty="0" smtClean="0">
                <a:solidFill>
                  <a:srgbClr val="000000"/>
                </a:solidFill>
                <a:latin typeface="Fanwood"/>
                <a:cs typeface="Fanwood"/>
              </a:rPr>
              <a:t>Art supplies, media equipment, etc.; handouts with project descriptions</a:t>
            </a:r>
          </a:p>
          <a:p>
            <a:endParaRPr lang="en-US" sz="1200" dirty="0" smtClean="0">
              <a:solidFill>
                <a:srgbClr val="000000"/>
              </a:solidFill>
              <a:latin typeface="Fanwood"/>
              <a:cs typeface="Fanwood"/>
            </a:endParaRPr>
          </a:p>
          <a:p>
            <a:r>
              <a:rPr lang="en-US" sz="1200" i="1" dirty="0" smtClean="0">
                <a:solidFill>
                  <a:srgbClr val="000000"/>
                </a:solidFill>
                <a:latin typeface="Fanwood"/>
                <a:cs typeface="Fanwood"/>
              </a:rPr>
              <a:t>[Ask students to divide into groups of 3-4.]</a:t>
            </a:r>
            <a:endParaRPr lang="en-US" sz="1200" i="1" dirty="0">
              <a:solidFill>
                <a:srgbClr val="000000"/>
              </a:solidFill>
              <a:latin typeface="Fanwood"/>
              <a:cs typeface="Fanwood"/>
            </a:endParaRPr>
          </a:p>
          <a:p>
            <a:endParaRPr lang="en-US" sz="1200" dirty="0">
              <a:solidFill>
                <a:srgbClr val="953735"/>
              </a:solidFill>
              <a:latin typeface="Fanwood"/>
              <a:cs typeface="Fanwood"/>
            </a:endParaRPr>
          </a:p>
          <a:p>
            <a:pPr algn="just"/>
            <a:r>
              <a:rPr lang="en-US" sz="1400" b="1" dirty="0" smtClean="0">
                <a:solidFill>
                  <a:srgbClr val="C41730"/>
                </a:solidFill>
                <a:latin typeface="Fanwood"/>
                <a:cs typeface="Fanwood"/>
              </a:rPr>
              <a:t>Say:</a:t>
            </a:r>
            <a:r>
              <a:rPr lang="en-US" sz="1400" dirty="0" smtClean="0">
                <a:solidFill>
                  <a:schemeClr val="accent2">
                    <a:lumMod val="75000"/>
                  </a:schemeClr>
                </a:solidFill>
                <a:latin typeface="Fanwood"/>
                <a:cs typeface="Fanwood"/>
              </a:rPr>
              <a:t> </a:t>
            </a:r>
          </a:p>
          <a:p>
            <a:pPr algn="just"/>
            <a:r>
              <a:rPr lang="en-US" sz="1200" dirty="0" smtClean="0">
                <a:solidFill>
                  <a:srgbClr val="000000"/>
                </a:solidFill>
                <a:latin typeface="Fanwood"/>
                <a:cs typeface="Fanwood"/>
              </a:rPr>
              <a:t>Through our discussions and reflections, we should recognize that by being tolerant and appreciative of people’s differences, you can communicate with others and share your interests. The goal of this activity is for you to find a way to express your interests in science and technology. How can you communicate that interest to others? How can you inspire your peers to pursue </a:t>
            </a:r>
            <a:r>
              <a:rPr lang="en-US" sz="1200" i="1" dirty="0" smtClean="0">
                <a:solidFill>
                  <a:srgbClr val="000000"/>
                </a:solidFill>
                <a:latin typeface="Fanwood"/>
                <a:cs typeface="Fanwood"/>
              </a:rPr>
              <a:t>their</a:t>
            </a:r>
            <a:r>
              <a:rPr lang="en-US" sz="1200" dirty="0" smtClean="0">
                <a:solidFill>
                  <a:srgbClr val="000000"/>
                </a:solidFill>
                <a:latin typeface="Fanwood"/>
                <a:cs typeface="Fanwood"/>
              </a:rPr>
              <a:t> interests in science and technology?</a:t>
            </a:r>
          </a:p>
          <a:p>
            <a:pPr algn="just"/>
            <a:endParaRPr lang="en-US" sz="1200" dirty="0" smtClean="0">
              <a:solidFill>
                <a:srgbClr val="000000"/>
              </a:solidFill>
              <a:latin typeface="Fanwood"/>
              <a:cs typeface="Fanwood"/>
            </a:endParaRPr>
          </a:p>
          <a:p>
            <a:pPr algn="just"/>
            <a:r>
              <a:rPr lang="en-US" sz="1200" dirty="0" smtClean="0">
                <a:solidFill>
                  <a:srgbClr val="000000"/>
                </a:solidFill>
                <a:latin typeface="Fanwood"/>
                <a:cs typeface="Fanwood"/>
              </a:rPr>
              <a:t>You have </a:t>
            </a:r>
            <a:r>
              <a:rPr lang="en-US" sz="1200" b="1" dirty="0" smtClean="0">
                <a:solidFill>
                  <a:srgbClr val="000000"/>
                </a:solidFill>
                <a:latin typeface="Fanwood"/>
                <a:cs typeface="Fanwood"/>
              </a:rPr>
              <a:t>30 minutes</a:t>
            </a:r>
            <a:r>
              <a:rPr lang="en-US" sz="1200" dirty="0">
                <a:solidFill>
                  <a:srgbClr val="000000"/>
                </a:solidFill>
                <a:latin typeface="Fanwood"/>
                <a:cs typeface="Fanwood"/>
              </a:rPr>
              <a:t> </a:t>
            </a:r>
            <a:r>
              <a:rPr lang="en-US" sz="1200" dirty="0" smtClean="0">
                <a:solidFill>
                  <a:srgbClr val="000000"/>
                </a:solidFill>
                <a:latin typeface="Fanwood"/>
                <a:cs typeface="Fanwood"/>
              </a:rPr>
              <a:t>before we will share out with everyone. Here are your project options:</a:t>
            </a:r>
          </a:p>
          <a:p>
            <a:pPr algn="just"/>
            <a:endParaRPr lang="en-US" sz="1200" dirty="0">
              <a:solidFill>
                <a:srgbClr val="000000"/>
              </a:solidFill>
              <a:latin typeface="Fanwood"/>
              <a:cs typeface="Fanwood"/>
            </a:endParaRPr>
          </a:p>
          <a:p>
            <a:pPr algn="just"/>
            <a:r>
              <a:rPr lang="en-US" sz="1400" b="1" dirty="0" smtClean="0">
                <a:solidFill>
                  <a:srgbClr val="C41730"/>
                </a:solidFill>
                <a:latin typeface="Fanwood"/>
                <a:cs typeface="Fanwood"/>
              </a:rPr>
              <a:t>Possible Projects: </a:t>
            </a:r>
          </a:p>
          <a:p>
            <a:pPr marL="228600" indent="-228600" algn="just">
              <a:buAutoNum type="alphaUcParenBoth"/>
            </a:pPr>
            <a:r>
              <a:rPr lang="en-US" sz="1200" b="1" dirty="0" smtClean="0">
                <a:solidFill>
                  <a:srgbClr val="000000"/>
                </a:solidFill>
                <a:latin typeface="Fanwood"/>
                <a:cs typeface="Fanwood"/>
              </a:rPr>
              <a:t> Create-an-Avatar</a:t>
            </a:r>
          </a:p>
          <a:p>
            <a:pPr marL="171450" indent="-171450" algn="just">
              <a:buFont typeface="Arial"/>
              <a:buChar char="•"/>
            </a:pPr>
            <a:r>
              <a:rPr lang="en-US" sz="1200" dirty="0" smtClean="0">
                <a:solidFill>
                  <a:srgbClr val="000000"/>
                </a:solidFill>
                <a:latin typeface="Fanwood"/>
                <a:cs typeface="Fanwood"/>
              </a:rPr>
              <a:t>Create an avatar (a role model or a superhero) that represents a person who engages in creative ways with science and technology. How can this avatar inspire or motive others to go further with science and technology? How can they show that science and technology are really cool?</a:t>
            </a:r>
          </a:p>
          <a:p>
            <a:pPr marL="171450" indent="-171450" algn="just">
              <a:buFont typeface="Arial"/>
              <a:buChar char="•"/>
            </a:pPr>
            <a:r>
              <a:rPr lang="en-US" sz="1200" i="1" dirty="0" smtClean="0">
                <a:solidFill>
                  <a:srgbClr val="000000"/>
                </a:solidFill>
                <a:latin typeface="Fanwood"/>
                <a:cs typeface="Fanwood"/>
              </a:rPr>
              <a:t>Participants will receive a large sheet of paper and some art materials.</a:t>
            </a:r>
          </a:p>
          <a:p>
            <a:pPr marL="171450" indent="-171450" algn="just">
              <a:buFont typeface="Arial"/>
              <a:buChar char="•"/>
            </a:pPr>
            <a:r>
              <a:rPr lang="en-US" sz="1200" b="1" dirty="0" smtClean="0">
                <a:solidFill>
                  <a:srgbClr val="000000"/>
                </a:solidFill>
                <a:latin typeface="Fanwood"/>
                <a:cs typeface="Fanwood"/>
              </a:rPr>
              <a:t>Takeaway</a:t>
            </a:r>
            <a:r>
              <a:rPr lang="en-US" sz="1200" dirty="0" smtClean="0">
                <a:solidFill>
                  <a:srgbClr val="000000"/>
                </a:solidFill>
                <a:latin typeface="Fanwood"/>
                <a:cs typeface="Fanwood"/>
              </a:rPr>
              <a:t>: Everyone has interesting perspectives to contribute, and being interested in STEM as a youth can be cool and inspiring.</a:t>
            </a:r>
          </a:p>
          <a:p>
            <a:pPr algn="just"/>
            <a:endParaRPr lang="en-US" sz="1200" dirty="0">
              <a:solidFill>
                <a:srgbClr val="000000"/>
              </a:solidFill>
              <a:latin typeface="Fanwood"/>
              <a:cs typeface="Fanwood"/>
            </a:endParaRPr>
          </a:p>
          <a:p>
            <a:pPr algn="just"/>
            <a:r>
              <a:rPr lang="en-US" sz="1200" b="1" dirty="0" smtClean="0">
                <a:solidFill>
                  <a:srgbClr val="000000"/>
                </a:solidFill>
                <a:latin typeface="Fanwood"/>
                <a:cs typeface="Fanwood"/>
              </a:rPr>
              <a:t>(B) Create-an-App</a:t>
            </a:r>
            <a:endParaRPr lang="en-US" sz="1200" dirty="0" smtClean="0">
              <a:solidFill>
                <a:srgbClr val="000000"/>
              </a:solidFill>
              <a:latin typeface="Fanwood"/>
              <a:cs typeface="Fanwood"/>
            </a:endParaRPr>
          </a:p>
          <a:p>
            <a:pPr marL="171450" indent="-171450" algn="just">
              <a:buFont typeface="Arial"/>
              <a:buChar char="•"/>
            </a:pPr>
            <a:r>
              <a:rPr lang="en-US" sz="1200" dirty="0" smtClean="0">
                <a:solidFill>
                  <a:srgbClr val="000000"/>
                </a:solidFill>
                <a:latin typeface="Fanwood"/>
                <a:cs typeface="Fanwood"/>
              </a:rPr>
              <a:t>Come up with a way to use an existing online service or social network online to help other youths share their experiences with science and technology. Do you want to create a new tool or feature for a current social media application, or do you want to create a whole new way to interact with others interested in science and technology? Use art supplies to design the web tool’s functions, design, characters, desktop, features, icons, buttons, etc.</a:t>
            </a:r>
          </a:p>
          <a:p>
            <a:pPr marL="171450" indent="-171450" algn="just">
              <a:buFont typeface="Arial"/>
              <a:buChar char="•"/>
            </a:pPr>
            <a:r>
              <a:rPr lang="en-US" sz="1200" i="1" dirty="0" smtClean="0">
                <a:solidFill>
                  <a:srgbClr val="000000"/>
                </a:solidFill>
                <a:latin typeface="Fanwood"/>
                <a:cs typeface="Fanwood"/>
              </a:rPr>
              <a:t>Participants will receive paper and some art materials.</a:t>
            </a:r>
          </a:p>
          <a:p>
            <a:pPr marL="171450" indent="-171450" algn="just">
              <a:buFont typeface="Arial"/>
              <a:buChar char="•"/>
            </a:pPr>
            <a:r>
              <a:rPr lang="en-US" sz="1200" b="1" dirty="0" smtClean="0">
                <a:solidFill>
                  <a:srgbClr val="000000"/>
                </a:solidFill>
                <a:latin typeface="Fanwood"/>
                <a:cs typeface="Fanwood"/>
              </a:rPr>
              <a:t>Takeaway:</a:t>
            </a:r>
            <a:r>
              <a:rPr lang="en-US" sz="1200" dirty="0" smtClean="0">
                <a:solidFill>
                  <a:srgbClr val="000000"/>
                </a:solidFill>
                <a:latin typeface="Fanwood"/>
                <a:cs typeface="Fanwood"/>
              </a:rPr>
              <a:t> We can use the internet to reach others, spreading knowledge and encouraging people to follow their interests.</a:t>
            </a:r>
          </a:p>
          <a:p>
            <a:pPr algn="just"/>
            <a:endParaRPr lang="en-US" sz="1200" b="1" dirty="0">
              <a:solidFill>
                <a:srgbClr val="000000"/>
              </a:solidFill>
              <a:latin typeface="Fanwood"/>
              <a:cs typeface="Fanwood"/>
            </a:endParaRPr>
          </a:p>
          <a:p>
            <a:pPr algn="just"/>
            <a:r>
              <a:rPr lang="en-US" sz="1200" b="1" dirty="0" smtClean="0">
                <a:solidFill>
                  <a:srgbClr val="000000"/>
                </a:solidFill>
                <a:latin typeface="Fanwood"/>
                <a:cs typeface="Fanwood"/>
              </a:rPr>
              <a:t>(C)</a:t>
            </a:r>
            <a:r>
              <a:rPr lang="en-US" sz="1200" dirty="0" smtClean="0">
                <a:solidFill>
                  <a:srgbClr val="000000"/>
                </a:solidFill>
                <a:latin typeface="Fanwood"/>
                <a:cs typeface="Fanwood"/>
              </a:rPr>
              <a:t> </a:t>
            </a:r>
            <a:r>
              <a:rPr lang="en-US" sz="1200" b="1" dirty="0" smtClean="0">
                <a:solidFill>
                  <a:srgbClr val="000000"/>
                </a:solidFill>
                <a:latin typeface="Fanwood"/>
                <a:cs typeface="Fanwood"/>
              </a:rPr>
              <a:t>Create-a-Story</a:t>
            </a:r>
            <a:endParaRPr lang="en-US" sz="1200" dirty="0" smtClean="0">
              <a:solidFill>
                <a:srgbClr val="000000"/>
              </a:solidFill>
              <a:latin typeface="Fanwood"/>
              <a:cs typeface="Fanwood"/>
            </a:endParaRPr>
          </a:p>
          <a:p>
            <a:pPr marL="171450" indent="-171450" algn="just">
              <a:buFont typeface="Arial"/>
              <a:buChar char="•"/>
            </a:pPr>
            <a:r>
              <a:rPr lang="en-US" sz="1200" dirty="0" smtClean="0">
                <a:solidFill>
                  <a:srgbClr val="000000"/>
                </a:solidFill>
                <a:latin typeface="Fanwood"/>
                <a:cs typeface="Fanwood"/>
              </a:rPr>
              <a:t>Create a story about youths who are interested in science and technology. How do these youths overcome challenges? What are opportunities that science or technology have for them? Write a skit, make a movie, create a photo series, or make a fake Facebook profile!</a:t>
            </a:r>
          </a:p>
          <a:p>
            <a:pPr marL="171450" indent="-171450" algn="just">
              <a:buFont typeface="Arial"/>
              <a:buChar char="•"/>
            </a:pPr>
            <a:r>
              <a:rPr lang="en-US" sz="1200" i="1" dirty="0" smtClean="0">
                <a:solidFill>
                  <a:srgbClr val="000000"/>
                </a:solidFill>
                <a:latin typeface="Fanwood"/>
                <a:cs typeface="Fanwood"/>
              </a:rPr>
              <a:t>Participants will have access to media equipment, including still/video cameras.</a:t>
            </a:r>
            <a:endParaRPr lang="en-US" sz="1200" dirty="0" smtClean="0">
              <a:solidFill>
                <a:srgbClr val="000000"/>
              </a:solidFill>
              <a:latin typeface="Fanwood"/>
              <a:cs typeface="Fanwood"/>
            </a:endParaRPr>
          </a:p>
          <a:p>
            <a:pPr marL="171450" indent="-171450" algn="just">
              <a:buFont typeface="Arial"/>
              <a:buChar char="•"/>
            </a:pPr>
            <a:r>
              <a:rPr lang="en-US" sz="1200" b="1" dirty="0" smtClean="0">
                <a:solidFill>
                  <a:srgbClr val="000000"/>
                </a:solidFill>
                <a:latin typeface="Fanwood"/>
                <a:cs typeface="Fanwood"/>
              </a:rPr>
              <a:t>Takeaway: </a:t>
            </a:r>
            <a:r>
              <a:rPr lang="en-US" sz="1200" dirty="0" smtClean="0">
                <a:solidFill>
                  <a:srgbClr val="000000"/>
                </a:solidFill>
                <a:latin typeface="Fanwood"/>
                <a:cs typeface="Fanwood"/>
              </a:rPr>
              <a:t>We can use storytelling and new media to reach out to others, spreading knowledge and encouraging people to pursue their interests in STEM.</a:t>
            </a:r>
          </a:p>
          <a:p>
            <a:pPr algn="just"/>
            <a:endParaRPr lang="en-US" sz="1200" b="1" dirty="0" smtClean="0">
              <a:solidFill>
                <a:srgbClr val="000000"/>
              </a:solidFill>
              <a:latin typeface="Fanwood"/>
              <a:cs typeface="Fanwood"/>
            </a:endParaRPr>
          </a:p>
          <a:p>
            <a:pPr algn="just"/>
            <a:r>
              <a:rPr lang="en-US" sz="1200" i="1" dirty="0" smtClean="0">
                <a:solidFill>
                  <a:srgbClr val="000000"/>
                </a:solidFill>
                <a:latin typeface="Fanwood"/>
                <a:cs typeface="Fanwood"/>
              </a:rPr>
              <a:t>[Ask participants to share out.]</a:t>
            </a:r>
            <a:endParaRPr lang="en-US" sz="1200" dirty="0" smtClean="0">
              <a:solidFill>
                <a:srgbClr val="000000"/>
              </a:solidFill>
              <a:latin typeface="Fanwood"/>
              <a:cs typeface="Fanwood"/>
            </a:endParaRPr>
          </a:p>
          <a:p>
            <a:pPr algn="just"/>
            <a:endParaRPr lang="en-US" sz="1200" i="1" dirty="0">
              <a:solidFill>
                <a:srgbClr val="000000"/>
              </a:solidFill>
              <a:latin typeface="Fanwood"/>
              <a:cs typeface="Fanwood"/>
            </a:endParaRPr>
          </a:p>
        </p:txBody>
      </p:sp>
      <p:sp>
        <p:nvSpPr>
          <p:cNvPr id="6" name="Slide Number Placeholder 5"/>
          <p:cNvSpPr>
            <a:spLocks noGrp="1"/>
          </p:cNvSpPr>
          <p:nvPr>
            <p:ph type="sldNum" sz="quarter" idx="12"/>
          </p:nvPr>
        </p:nvSpPr>
        <p:spPr/>
        <p:txBody>
          <a:bodyPr/>
          <a:lstStyle/>
          <a:p>
            <a:fld id="{EADF8036-7553-6446-B3CD-00C0537FDCC8}" type="slidenum">
              <a:rPr lang="en-US" smtClean="0"/>
              <a:pPr/>
              <a:t>6</a:t>
            </a:fld>
            <a:endParaRPr lang="en-US"/>
          </a:p>
        </p:txBody>
      </p:sp>
    </p:spTree>
    <p:extLst>
      <p:ext uri="{BB962C8B-B14F-4D97-AF65-F5344CB8AC3E}">
        <p14:creationId xmlns:p14="http://schemas.microsoft.com/office/powerpoint/2010/main" val="374892061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6379" y="439899"/>
            <a:ext cx="1910369" cy="954107"/>
          </a:xfrm>
          <a:prstGeom prst="rect">
            <a:avLst/>
          </a:prstGeom>
          <a:noFill/>
        </p:spPr>
        <p:txBody>
          <a:bodyPr wrap="none" rtlCol="0">
            <a:spAutoFit/>
          </a:bodyPr>
          <a:lstStyle/>
          <a:p>
            <a:r>
              <a:rPr lang="en-US" sz="3600" b="1" dirty="0" smtClean="0">
                <a:solidFill>
                  <a:srgbClr val="C41730"/>
                </a:solidFill>
                <a:latin typeface="Fanwood"/>
                <a:cs typeface="Fanwood"/>
              </a:rPr>
              <a:t>Wrap-Up</a:t>
            </a:r>
          </a:p>
          <a:p>
            <a:r>
              <a:rPr lang="en-US" dirty="0" smtClean="0">
                <a:latin typeface="Fanwood"/>
                <a:cs typeface="Fanwood"/>
              </a:rPr>
              <a:t>(20 minutes)</a:t>
            </a:r>
            <a:endParaRPr lang="en-US" dirty="0">
              <a:latin typeface="Fanwood"/>
              <a:cs typeface="Fanwood"/>
            </a:endParaRPr>
          </a:p>
        </p:txBody>
      </p:sp>
      <p:sp>
        <p:nvSpPr>
          <p:cNvPr id="5" name="TextBox 4"/>
          <p:cNvSpPr txBox="1"/>
          <p:nvPr/>
        </p:nvSpPr>
        <p:spPr>
          <a:xfrm>
            <a:off x="346379" y="1460875"/>
            <a:ext cx="6902668" cy="3354764"/>
          </a:xfrm>
          <a:prstGeom prst="rect">
            <a:avLst/>
          </a:prstGeom>
          <a:noFill/>
        </p:spPr>
        <p:txBody>
          <a:bodyPr wrap="square" rtlCol="0">
            <a:spAutoFit/>
          </a:bodyPr>
          <a:lstStyle/>
          <a:p>
            <a:r>
              <a:rPr lang="en-US" sz="1400" b="1" dirty="0" smtClean="0">
                <a:solidFill>
                  <a:srgbClr val="C41730"/>
                </a:solidFill>
                <a:latin typeface="Fanwood"/>
                <a:cs typeface="Fanwood"/>
              </a:rPr>
              <a:t>Goal</a:t>
            </a:r>
            <a:r>
              <a:rPr lang="en-US" sz="1400" dirty="0" smtClean="0">
                <a:solidFill>
                  <a:srgbClr val="C41730"/>
                </a:solidFill>
                <a:latin typeface="Fanwood"/>
                <a:cs typeface="Fanwood"/>
              </a:rPr>
              <a:t>:</a:t>
            </a:r>
            <a:r>
              <a:rPr lang="en-US" sz="1400" dirty="0" smtClean="0">
                <a:solidFill>
                  <a:srgbClr val="953735"/>
                </a:solidFill>
                <a:latin typeface="Fanwood"/>
                <a:cs typeface="Fanwood"/>
              </a:rPr>
              <a:t> </a:t>
            </a:r>
          </a:p>
          <a:p>
            <a:r>
              <a:rPr lang="en-US" sz="1200" dirty="0" smtClean="0">
                <a:latin typeface="Fanwood"/>
                <a:cs typeface="Fanwood"/>
              </a:rPr>
              <a:t>To wrap up the discussion and answer any lingering questions. </a:t>
            </a:r>
          </a:p>
          <a:p>
            <a:endParaRPr lang="en-US" sz="1400" dirty="0" smtClean="0">
              <a:latin typeface="Fanwood"/>
              <a:cs typeface="Fanwood"/>
            </a:endParaRPr>
          </a:p>
          <a:p>
            <a:r>
              <a:rPr lang="en-US" sz="1400" b="1" dirty="0" smtClean="0">
                <a:solidFill>
                  <a:srgbClr val="C41730"/>
                </a:solidFill>
                <a:latin typeface="Fanwood"/>
                <a:cs typeface="Fanwood"/>
              </a:rPr>
              <a:t>Materials:</a:t>
            </a:r>
            <a:r>
              <a:rPr lang="en-US" sz="1400" dirty="0" smtClean="0">
                <a:solidFill>
                  <a:srgbClr val="953735"/>
                </a:solidFill>
                <a:latin typeface="Fanwood"/>
                <a:cs typeface="Fanwood"/>
              </a:rPr>
              <a:t> </a:t>
            </a:r>
          </a:p>
          <a:p>
            <a:r>
              <a:rPr lang="en-US" sz="1200" dirty="0" smtClean="0">
                <a:solidFill>
                  <a:srgbClr val="000000"/>
                </a:solidFill>
                <a:latin typeface="Fanwood"/>
                <a:cs typeface="Fanwood"/>
              </a:rPr>
              <a:t>None.</a:t>
            </a:r>
            <a:endParaRPr lang="en-US" sz="1200" b="1" dirty="0" smtClean="0">
              <a:solidFill>
                <a:srgbClr val="000000"/>
              </a:solidFill>
              <a:latin typeface="Fanwood"/>
              <a:cs typeface="Fanwood"/>
            </a:endParaRPr>
          </a:p>
          <a:p>
            <a:endParaRPr lang="en-US" sz="1200" b="1" dirty="0">
              <a:solidFill>
                <a:srgbClr val="953735"/>
              </a:solidFill>
              <a:latin typeface="Fanwood"/>
              <a:cs typeface="Fanwood"/>
            </a:endParaRPr>
          </a:p>
          <a:p>
            <a:r>
              <a:rPr lang="en-US" sz="1400" b="1" dirty="0" smtClean="0">
                <a:solidFill>
                  <a:srgbClr val="C41730"/>
                </a:solidFill>
                <a:latin typeface="Fanwood"/>
                <a:cs typeface="Fanwood"/>
              </a:rPr>
              <a:t>Say: </a:t>
            </a:r>
            <a:endParaRPr lang="en-US" sz="1400" dirty="0" smtClean="0">
              <a:solidFill>
                <a:srgbClr val="C41730"/>
              </a:solidFill>
              <a:latin typeface="Fanwood"/>
              <a:cs typeface="Fanwood"/>
            </a:endParaRPr>
          </a:p>
          <a:p>
            <a:pPr marL="171450" indent="-171450">
              <a:buFont typeface="Arial"/>
              <a:buChar char="•"/>
            </a:pPr>
            <a:r>
              <a:rPr lang="en-US" sz="1200" dirty="0" smtClean="0">
                <a:solidFill>
                  <a:srgbClr val="000000"/>
                </a:solidFill>
                <a:latin typeface="Fanwood"/>
                <a:cs typeface="Fanwood"/>
              </a:rPr>
              <a:t>What did you like most from today? </a:t>
            </a:r>
          </a:p>
          <a:p>
            <a:pPr marL="171450" indent="-171450">
              <a:buFont typeface="Arial"/>
              <a:buChar char="•"/>
            </a:pPr>
            <a:r>
              <a:rPr lang="en-US" sz="1200" dirty="0" smtClean="0">
                <a:solidFill>
                  <a:srgbClr val="000000"/>
                </a:solidFill>
                <a:latin typeface="Fanwood"/>
                <a:cs typeface="Fanwood"/>
              </a:rPr>
              <a:t>What did you take away from today?</a:t>
            </a:r>
          </a:p>
          <a:p>
            <a:pPr marL="171450" indent="-171450">
              <a:buFont typeface="Arial"/>
              <a:buChar char="•"/>
            </a:pPr>
            <a:r>
              <a:rPr lang="en-US" sz="1200" dirty="0" smtClean="0">
                <a:solidFill>
                  <a:srgbClr val="000000"/>
                </a:solidFill>
                <a:latin typeface="Fanwood"/>
                <a:cs typeface="Fanwood"/>
              </a:rPr>
              <a:t>Did anything surprise you about today?</a:t>
            </a:r>
          </a:p>
          <a:p>
            <a:pPr marL="171450" indent="-171450">
              <a:buFont typeface="Arial"/>
              <a:buChar char="•"/>
            </a:pPr>
            <a:r>
              <a:rPr lang="en-US" sz="1200" dirty="0" smtClean="0">
                <a:solidFill>
                  <a:srgbClr val="000000"/>
                </a:solidFill>
                <a:latin typeface="Fanwood"/>
                <a:cs typeface="Fanwood"/>
              </a:rPr>
              <a:t>How has today changed the way you think about creativity online?</a:t>
            </a:r>
          </a:p>
          <a:p>
            <a:pPr marL="171450" indent="-171450">
              <a:buFont typeface="Arial"/>
              <a:buChar char="•"/>
            </a:pPr>
            <a:r>
              <a:rPr lang="en-US" sz="1200" dirty="0" smtClean="0">
                <a:solidFill>
                  <a:srgbClr val="000000"/>
                </a:solidFill>
                <a:latin typeface="Fanwood"/>
                <a:cs typeface="Fanwood"/>
              </a:rPr>
              <a:t>How do you think you can inspire your peers to pursue their interests in science and technology? Why do you think this is important?</a:t>
            </a:r>
          </a:p>
          <a:p>
            <a:endParaRPr lang="en-US" sz="1200" dirty="0">
              <a:solidFill>
                <a:srgbClr val="000000"/>
              </a:solidFill>
              <a:latin typeface="Fanwood"/>
              <a:cs typeface="Fanwood"/>
            </a:endParaRPr>
          </a:p>
          <a:p>
            <a:r>
              <a:rPr lang="en-US" sz="1200" i="1" dirty="0" smtClean="0">
                <a:solidFill>
                  <a:srgbClr val="000000"/>
                </a:solidFill>
                <a:latin typeface="Fanwood"/>
                <a:cs typeface="Fanwood"/>
              </a:rPr>
              <a:t>[Summarize the goals/expectations of the day.]</a:t>
            </a:r>
          </a:p>
          <a:p>
            <a:endParaRPr lang="en-US" sz="1200" i="1" dirty="0">
              <a:solidFill>
                <a:srgbClr val="000000"/>
              </a:solidFill>
              <a:latin typeface="Fanwood"/>
              <a:cs typeface="Fanwood"/>
            </a:endParaRPr>
          </a:p>
          <a:p>
            <a:r>
              <a:rPr lang="en-US" sz="1200" dirty="0" smtClean="0">
                <a:solidFill>
                  <a:srgbClr val="000000"/>
                </a:solidFill>
                <a:latin typeface="Fanwood"/>
                <a:cs typeface="Fanwood"/>
              </a:rPr>
              <a:t>Thanks for participating and being so engaged today!</a:t>
            </a:r>
            <a:endParaRPr lang="en-US" sz="1200" dirty="0">
              <a:solidFill>
                <a:srgbClr val="000000"/>
              </a:solidFill>
              <a:latin typeface="Fanwood"/>
              <a:cs typeface="Fanwood"/>
            </a:endParaRPr>
          </a:p>
        </p:txBody>
      </p:sp>
      <p:sp>
        <p:nvSpPr>
          <p:cNvPr id="6" name="Slide Number Placeholder 5"/>
          <p:cNvSpPr>
            <a:spLocks noGrp="1"/>
          </p:cNvSpPr>
          <p:nvPr>
            <p:ph type="sldNum" sz="quarter" idx="12"/>
          </p:nvPr>
        </p:nvSpPr>
        <p:spPr/>
        <p:txBody>
          <a:bodyPr/>
          <a:lstStyle/>
          <a:p>
            <a:fld id="{EADF8036-7553-6446-B3CD-00C0537FDCC8}" type="slidenum">
              <a:rPr lang="en-US" smtClean="0"/>
              <a:pPr/>
              <a:t>7</a:t>
            </a:fld>
            <a:endParaRPr lang="en-US" dirty="0"/>
          </a:p>
        </p:txBody>
      </p:sp>
    </p:spTree>
    <p:extLst>
      <p:ext uri="{BB962C8B-B14F-4D97-AF65-F5344CB8AC3E}">
        <p14:creationId xmlns:p14="http://schemas.microsoft.com/office/powerpoint/2010/main" val="299197998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EADF8036-7553-6446-B3CD-00C0537FDCC8}" type="slidenum">
              <a:rPr lang="en-US" smtClean="0"/>
              <a:pPr/>
              <a:t>8</a:t>
            </a:fld>
            <a:endParaRPr lang="en-US"/>
          </a:p>
        </p:txBody>
      </p:sp>
      <p:sp>
        <p:nvSpPr>
          <p:cNvPr id="5" name="Rectangle 4"/>
          <p:cNvSpPr/>
          <p:nvPr/>
        </p:nvSpPr>
        <p:spPr>
          <a:xfrm>
            <a:off x="372533" y="456104"/>
            <a:ext cx="7027333" cy="8925518"/>
          </a:xfrm>
          <a:prstGeom prst="rect">
            <a:avLst/>
          </a:prstGeom>
        </p:spPr>
        <p:txBody>
          <a:bodyPr wrap="square">
            <a:spAutoFit/>
          </a:bodyPr>
          <a:lstStyle/>
          <a:p>
            <a:pPr algn="ctr"/>
            <a:r>
              <a:rPr lang="en-US" sz="1800" dirty="0">
                <a:latin typeface="Lobster 1.3"/>
                <a:cs typeface="Lobster 1.3"/>
              </a:rPr>
              <a:t>Creativity</a:t>
            </a:r>
          </a:p>
          <a:p>
            <a:r>
              <a:rPr lang="en-US" sz="1400" dirty="0"/>
              <a:t> </a:t>
            </a:r>
          </a:p>
          <a:p>
            <a:r>
              <a:rPr lang="en-US" sz="1400" dirty="0">
                <a:latin typeface="Fanwood"/>
                <a:cs typeface="Fanwood"/>
              </a:rPr>
              <a:t>Think broadly about not just what you create online (emails, messages, comments, images, posts, etc.), but also how you create, and what the opportunities and challenges are to being creative. By creating, we can share things about ourselves with others</a:t>
            </a:r>
            <a:r>
              <a:rPr lang="en-US" sz="1400" dirty="0" smtClean="0">
                <a:latin typeface="Fanwood"/>
                <a:cs typeface="Fanwood"/>
              </a:rPr>
              <a:t>.</a:t>
            </a:r>
          </a:p>
          <a:p>
            <a:endParaRPr lang="en-US" sz="1400" dirty="0">
              <a:latin typeface="Fanwood"/>
              <a:cs typeface="Fanwood"/>
            </a:endParaRPr>
          </a:p>
          <a:p>
            <a:pPr marL="285750" lvl="0" indent="-285750">
              <a:buFont typeface="Arial"/>
              <a:buChar char="•"/>
            </a:pPr>
            <a:r>
              <a:rPr lang="en-US" sz="1400" dirty="0">
                <a:latin typeface="Fanwood"/>
                <a:cs typeface="Fanwood"/>
              </a:rPr>
              <a:t>What is creativity?</a:t>
            </a:r>
          </a:p>
          <a:p>
            <a:pPr marL="285750" lvl="0" indent="-285750">
              <a:buFont typeface="Arial"/>
              <a:buChar char="•"/>
            </a:pPr>
            <a:r>
              <a:rPr lang="en-US" sz="1400" dirty="0">
                <a:latin typeface="Fanwood"/>
                <a:cs typeface="Fanwood"/>
              </a:rPr>
              <a:t>What are the different ways people are creative online?</a:t>
            </a:r>
          </a:p>
          <a:p>
            <a:pPr marL="285750" lvl="0" indent="-285750">
              <a:buFont typeface="Arial"/>
              <a:buChar char="•"/>
            </a:pPr>
            <a:r>
              <a:rPr lang="en-US" sz="1400" dirty="0">
                <a:latin typeface="Fanwood"/>
                <a:cs typeface="Fanwood"/>
              </a:rPr>
              <a:t>How do you express yourself online?</a:t>
            </a:r>
          </a:p>
          <a:p>
            <a:pPr marL="285750" lvl="0" indent="-285750">
              <a:buFont typeface="Arial"/>
              <a:buChar char="•"/>
            </a:pPr>
            <a:r>
              <a:rPr lang="en-US" sz="1400" dirty="0">
                <a:latin typeface="Fanwood"/>
                <a:cs typeface="Fanwood"/>
              </a:rPr>
              <a:t>What are the challenges to being creative online?</a:t>
            </a:r>
          </a:p>
          <a:p>
            <a:pPr marL="285750" lvl="0" indent="-285750">
              <a:buFont typeface="Arial"/>
              <a:buChar char="•"/>
            </a:pPr>
            <a:r>
              <a:rPr lang="en-US" sz="1400" dirty="0">
                <a:latin typeface="Fanwood"/>
                <a:cs typeface="Fanwood"/>
              </a:rPr>
              <a:t>What do you like about being creative online? How is it different from being creative offline?</a:t>
            </a:r>
          </a:p>
          <a:p>
            <a:r>
              <a:rPr lang="en-US" sz="1400" dirty="0">
                <a:latin typeface="Fanwood"/>
                <a:cs typeface="Fanwood"/>
              </a:rPr>
              <a:t> </a:t>
            </a:r>
          </a:p>
          <a:p>
            <a:r>
              <a:rPr lang="en-US" sz="1400" dirty="0">
                <a:latin typeface="Fanwood"/>
                <a:cs typeface="Fanwood"/>
              </a:rPr>
              <a:t> </a:t>
            </a:r>
          </a:p>
          <a:p>
            <a:r>
              <a:rPr lang="en-US" sz="1400" dirty="0">
                <a:latin typeface="Fanwood"/>
                <a:cs typeface="Fanwood"/>
              </a:rPr>
              <a:t> </a:t>
            </a:r>
          </a:p>
          <a:p>
            <a:pPr algn="ctr"/>
            <a:r>
              <a:rPr lang="en-US" sz="1800" dirty="0" smtClean="0">
                <a:latin typeface="Lobster 1.3"/>
                <a:cs typeface="Lobster 1.3"/>
              </a:rPr>
              <a:t>Creativity</a:t>
            </a:r>
          </a:p>
          <a:p>
            <a:pPr algn="ctr"/>
            <a:endParaRPr lang="en-US" sz="1400" dirty="0">
              <a:latin typeface="Fanwood"/>
              <a:cs typeface="Fanwood"/>
            </a:endParaRPr>
          </a:p>
          <a:p>
            <a:r>
              <a:rPr lang="en-US" sz="1400" dirty="0">
                <a:latin typeface="Fanwood"/>
                <a:cs typeface="Fanwood"/>
              </a:rPr>
              <a:t>Think broadly about not just what you create online (emails, messages, comments, images, posts, etc.), but also how you create, and what the opportunities and challenges are to being creative. By creating, we can share things about ourselves with others</a:t>
            </a:r>
            <a:r>
              <a:rPr lang="en-US" sz="1400" dirty="0" smtClean="0">
                <a:latin typeface="Fanwood"/>
                <a:cs typeface="Fanwood"/>
              </a:rPr>
              <a:t>.</a:t>
            </a:r>
          </a:p>
          <a:p>
            <a:endParaRPr lang="en-US" sz="1400" dirty="0">
              <a:latin typeface="Fanwood"/>
              <a:cs typeface="Fanwood"/>
            </a:endParaRPr>
          </a:p>
          <a:p>
            <a:pPr marL="285750" lvl="0" indent="-285750">
              <a:buFont typeface="Arial"/>
              <a:buChar char="•"/>
            </a:pPr>
            <a:r>
              <a:rPr lang="en-US" sz="1400" dirty="0">
                <a:latin typeface="Fanwood"/>
                <a:cs typeface="Fanwood"/>
              </a:rPr>
              <a:t>What is creativity?</a:t>
            </a:r>
          </a:p>
          <a:p>
            <a:pPr marL="285750" lvl="0" indent="-285750">
              <a:buFont typeface="Arial"/>
              <a:buChar char="•"/>
            </a:pPr>
            <a:r>
              <a:rPr lang="en-US" sz="1400" dirty="0">
                <a:latin typeface="Fanwood"/>
                <a:cs typeface="Fanwood"/>
              </a:rPr>
              <a:t>What are the different ways people are creative online?</a:t>
            </a:r>
          </a:p>
          <a:p>
            <a:pPr marL="285750" lvl="0" indent="-285750">
              <a:buFont typeface="Arial"/>
              <a:buChar char="•"/>
            </a:pPr>
            <a:r>
              <a:rPr lang="en-US" sz="1400" dirty="0">
                <a:latin typeface="Fanwood"/>
                <a:cs typeface="Fanwood"/>
              </a:rPr>
              <a:t>How do you express yourself online?</a:t>
            </a:r>
          </a:p>
          <a:p>
            <a:pPr marL="285750" lvl="0" indent="-285750">
              <a:buFont typeface="Arial"/>
              <a:buChar char="•"/>
            </a:pPr>
            <a:r>
              <a:rPr lang="en-US" sz="1400" dirty="0">
                <a:latin typeface="Fanwood"/>
                <a:cs typeface="Fanwood"/>
              </a:rPr>
              <a:t>What are the challenges to being creative online?</a:t>
            </a:r>
          </a:p>
          <a:p>
            <a:pPr marL="285750" lvl="0" indent="-285750">
              <a:buFont typeface="Arial"/>
              <a:buChar char="•"/>
            </a:pPr>
            <a:r>
              <a:rPr lang="en-US" sz="1400" dirty="0">
                <a:latin typeface="Fanwood"/>
                <a:cs typeface="Fanwood"/>
              </a:rPr>
              <a:t>What do you like about being creative online? How is it different from being creative offline?</a:t>
            </a:r>
          </a:p>
          <a:p>
            <a:r>
              <a:rPr lang="en-US" sz="1400" dirty="0">
                <a:latin typeface="Fanwood"/>
                <a:cs typeface="Fanwood"/>
              </a:rPr>
              <a:t> </a:t>
            </a:r>
          </a:p>
          <a:p>
            <a:r>
              <a:rPr lang="en-US" sz="1400" dirty="0">
                <a:latin typeface="Fanwood"/>
                <a:cs typeface="Fanwood"/>
              </a:rPr>
              <a:t> </a:t>
            </a:r>
          </a:p>
          <a:p>
            <a:r>
              <a:rPr lang="en-US" sz="1400" dirty="0">
                <a:latin typeface="Fanwood"/>
                <a:cs typeface="Fanwood"/>
              </a:rPr>
              <a:t> </a:t>
            </a:r>
            <a:r>
              <a:rPr lang="en-US" sz="1600" dirty="0">
                <a:latin typeface="Fanwood"/>
                <a:cs typeface="Fanwood"/>
              </a:rPr>
              <a:t> </a:t>
            </a:r>
          </a:p>
          <a:p>
            <a:pPr algn="ctr"/>
            <a:r>
              <a:rPr lang="en-US" sz="1800" dirty="0">
                <a:latin typeface="Fanwood"/>
                <a:cs typeface="Fanwood"/>
              </a:rPr>
              <a:t> </a:t>
            </a:r>
            <a:r>
              <a:rPr lang="en-US" sz="1800" dirty="0" smtClean="0">
                <a:latin typeface="Lobster 1.3"/>
                <a:cs typeface="Lobster 1.3"/>
              </a:rPr>
              <a:t>Creativity</a:t>
            </a:r>
            <a:endParaRPr lang="en-US" sz="1400" dirty="0">
              <a:latin typeface="Fanwood"/>
              <a:cs typeface="Fanwood"/>
            </a:endParaRPr>
          </a:p>
          <a:p>
            <a:r>
              <a:rPr lang="en-US" sz="1400" dirty="0">
                <a:latin typeface="Fanwood"/>
                <a:cs typeface="Fanwood"/>
              </a:rPr>
              <a:t> </a:t>
            </a:r>
          </a:p>
          <a:p>
            <a:r>
              <a:rPr lang="en-US" sz="1400" dirty="0">
                <a:latin typeface="Fanwood"/>
                <a:cs typeface="Fanwood"/>
              </a:rPr>
              <a:t>Think broadly about not just what you create online (emails, messages, comments, images, posts, etc.), but also how you create, and what the opportunities and challenges are to being creative. By creating, we can share things about ourselves with others</a:t>
            </a:r>
            <a:r>
              <a:rPr lang="en-US" sz="1400" dirty="0" smtClean="0">
                <a:latin typeface="Fanwood"/>
                <a:cs typeface="Fanwood"/>
              </a:rPr>
              <a:t>.</a:t>
            </a:r>
          </a:p>
          <a:p>
            <a:endParaRPr lang="en-US" sz="1400" dirty="0">
              <a:latin typeface="Fanwood"/>
              <a:cs typeface="Fanwood"/>
            </a:endParaRPr>
          </a:p>
          <a:p>
            <a:pPr marL="285750" lvl="0" indent="-285750">
              <a:buFont typeface="Arial"/>
              <a:buChar char="•"/>
            </a:pPr>
            <a:r>
              <a:rPr lang="en-US" sz="1400" dirty="0">
                <a:latin typeface="Fanwood"/>
                <a:cs typeface="Fanwood"/>
              </a:rPr>
              <a:t>What is creativity?</a:t>
            </a:r>
          </a:p>
          <a:p>
            <a:pPr marL="285750" lvl="0" indent="-285750">
              <a:buFont typeface="Arial"/>
              <a:buChar char="•"/>
            </a:pPr>
            <a:r>
              <a:rPr lang="en-US" sz="1400" dirty="0">
                <a:latin typeface="Fanwood"/>
                <a:cs typeface="Fanwood"/>
              </a:rPr>
              <a:t>What are the different ways people are creative online?</a:t>
            </a:r>
          </a:p>
          <a:p>
            <a:pPr marL="285750" lvl="0" indent="-285750">
              <a:buFont typeface="Arial"/>
              <a:buChar char="•"/>
            </a:pPr>
            <a:r>
              <a:rPr lang="en-US" sz="1400" dirty="0">
                <a:latin typeface="Fanwood"/>
                <a:cs typeface="Fanwood"/>
              </a:rPr>
              <a:t>How do you express yourself online?</a:t>
            </a:r>
          </a:p>
          <a:p>
            <a:pPr marL="285750" lvl="0" indent="-285750">
              <a:buFont typeface="Arial"/>
              <a:buChar char="•"/>
            </a:pPr>
            <a:r>
              <a:rPr lang="en-US" sz="1400" dirty="0">
                <a:latin typeface="Fanwood"/>
                <a:cs typeface="Fanwood"/>
              </a:rPr>
              <a:t>What are the challenges to being creative online?</a:t>
            </a:r>
          </a:p>
          <a:p>
            <a:pPr marL="285750" lvl="0" indent="-285750">
              <a:buFont typeface="Arial"/>
              <a:buChar char="•"/>
            </a:pPr>
            <a:r>
              <a:rPr lang="en-US" sz="1400" dirty="0">
                <a:latin typeface="Fanwood"/>
                <a:cs typeface="Fanwood"/>
              </a:rPr>
              <a:t>What do you like about being creative online? How is it different from being creative offline</a:t>
            </a:r>
            <a:r>
              <a:rPr lang="en-US" sz="1400" dirty="0" smtClean="0">
                <a:latin typeface="Fanwood"/>
                <a:cs typeface="Fanwood"/>
              </a:rPr>
              <a:t>?</a:t>
            </a:r>
          </a:p>
        </p:txBody>
      </p:sp>
    </p:spTree>
    <p:extLst>
      <p:ext uri="{BB962C8B-B14F-4D97-AF65-F5344CB8AC3E}">
        <p14:creationId xmlns:p14="http://schemas.microsoft.com/office/powerpoint/2010/main" val="368299054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ADF8036-7553-6446-B3CD-00C0537FDCC8}" type="slidenum">
              <a:rPr lang="en-US" smtClean="0"/>
              <a:pPr/>
              <a:t>9</a:t>
            </a:fld>
            <a:endParaRPr lang="en-US"/>
          </a:p>
        </p:txBody>
      </p:sp>
      <p:sp>
        <p:nvSpPr>
          <p:cNvPr id="5" name="TextBox 4"/>
          <p:cNvSpPr txBox="1"/>
          <p:nvPr/>
        </p:nvSpPr>
        <p:spPr>
          <a:xfrm>
            <a:off x="524934" y="508000"/>
            <a:ext cx="6553200" cy="7201974"/>
          </a:xfrm>
          <a:prstGeom prst="rect">
            <a:avLst/>
          </a:prstGeom>
          <a:noFill/>
        </p:spPr>
        <p:txBody>
          <a:bodyPr wrap="square" rtlCol="0">
            <a:spAutoFit/>
          </a:bodyPr>
          <a:lstStyle/>
          <a:p>
            <a:pPr lvl="0" algn="ctr"/>
            <a:r>
              <a:rPr lang="en-US" sz="2400" b="1" dirty="0" smtClean="0">
                <a:latin typeface="Lobster 1.3"/>
                <a:cs typeface="Lobster 1.3"/>
              </a:rPr>
              <a:t>Design Session</a:t>
            </a:r>
          </a:p>
          <a:p>
            <a:pPr lvl="0"/>
            <a:endParaRPr lang="en-US" sz="1400" b="1" dirty="0"/>
          </a:p>
          <a:p>
            <a:pPr lvl="0" algn="just"/>
            <a:r>
              <a:rPr lang="en-US" sz="1600" b="1" dirty="0" smtClean="0">
                <a:latin typeface="Lobster 1.3"/>
                <a:cs typeface="Lobster 1.3"/>
              </a:rPr>
              <a:t>Create</a:t>
            </a:r>
            <a:r>
              <a:rPr lang="en-US" sz="1600" b="1" dirty="0">
                <a:latin typeface="Lobster 1.3"/>
                <a:cs typeface="Lobster 1.3"/>
              </a:rPr>
              <a:t>-an-Avatar</a:t>
            </a:r>
            <a:endParaRPr lang="en-US" sz="1600" dirty="0">
              <a:latin typeface="Lobster 1.3"/>
              <a:cs typeface="Lobster 1.3"/>
            </a:endParaRPr>
          </a:p>
          <a:p>
            <a:pPr lvl="0" algn="just"/>
            <a:r>
              <a:rPr lang="en-US" sz="1600" dirty="0">
                <a:latin typeface="Fanwood"/>
                <a:cs typeface="Fanwood"/>
              </a:rPr>
              <a:t>Create an avatar (a role model or a superhero) that represents a person who engages in creative ways with science and technology. How can this avatar inspire or motive others to go further with science and technology? How can they show that science and technology are really cool?</a:t>
            </a:r>
          </a:p>
          <a:p>
            <a:pPr lvl="0" algn="just"/>
            <a:r>
              <a:rPr lang="en-US" sz="1600" b="1" dirty="0" smtClean="0">
                <a:latin typeface="Fanwood"/>
                <a:cs typeface="Fanwood"/>
              </a:rPr>
              <a:t>Takeaway</a:t>
            </a:r>
            <a:r>
              <a:rPr lang="en-US" sz="1600" dirty="0">
                <a:latin typeface="Fanwood"/>
                <a:cs typeface="Fanwood"/>
              </a:rPr>
              <a:t>: Everyone has interesting perspectives to contribute, and being interested in STEM as a youth can be cool and inspiring.</a:t>
            </a:r>
          </a:p>
          <a:p>
            <a:pPr algn="just"/>
            <a:endParaRPr lang="en-US" sz="1600" b="1" dirty="0">
              <a:latin typeface="Fanwood"/>
              <a:cs typeface="Fanwood"/>
            </a:endParaRPr>
          </a:p>
          <a:p>
            <a:pPr algn="just"/>
            <a:r>
              <a:rPr lang="en-US" sz="1600" b="1" dirty="0" smtClean="0">
                <a:latin typeface="Lobster 1.3"/>
                <a:cs typeface="Lobster 1.3"/>
              </a:rPr>
              <a:t>Create</a:t>
            </a:r>
            <a:r>
              <a:rPr lang="en-US" sz="1600" b="1" dirty="0">
                <a:latin typeface="Lobster 1.3"/>
                <a:cs typeface="Lobster 1.3"/>
              </a:rPr>
              <a:t>-an-App</a:t>
            </a:r>
            <a:endParaRPr lang="en-US" sz="1600" dirty="0">
              <a:latin typeface="Lobster 1.3"/>
              <a:cs typeface="Lobster 1.3"/>
            </a:endParaRPr>
          </a:p>
          <a:p>
            <a:pPr lvl="0" algn="just"/>
            <a:r>
              <a:rPr lang="en-US" sz="1600" dirty="0">
                <a:latin typeface="Fanwood"/>
                <a:cs typeface="Fanwood"/>
              </a:rPr>
              <a:t>Come up with a way to use an existing online service or social network online to help other youths share their experiences with science and technology. Do you want to create a new tool or feature for a current social media application, or do you want to create a whole new way to interact with others interested in science and technology? Use art supplies to design the web tool’s functions, design, characters, desktop, features, icons, buttons, etc.</a:t>
            </a:r>
          </a:p>
          <a:p>
            <a:pPr lvl="0" algn="just"/>
            <a:r>
              <a:rPr lang="en-US" sz="1600" b="1" dirty="0" smtClean="0">
                <a:latin typeface="Fanwood"/>
                <a:cs typeface="Fanwood"/>
              </a:rPr>
              <a:t>Takeaway</a:t>
            </a:r>
            <a:r>
              <a:rPr lang="en-US" sz="1600" b="1" dirty="0">
                <a:latin typeface="Fanwood"/>
                <a:cs typeface="Fanwood"/>
              </a:rPr>
              <a:t>:</a:t>
            </a:r>
            <a:r>
              <a:rPr lang="en-US" sz="1600" dirty="0">
                <a:latin typeface="Fanwood"/>
                <a:cs typeface="Fanwood"/>
              </a:rPr>
              <a:t> We can use the internet to reach others, spreading knowledge and encouraging people to follow their interests.</a:t>
            </a:r>
          </a:p>
          <a:p>
            <a:pPr algn="just"/>
            <a:endParaRPr lang="en-US" sz="1600" b="1" dirty="0">
              <a:latin typeface="Fanwood"/>
              <a:cs typeface="Fanwood"/>
            </a:endParaRPr>
          </a:p>
          <a:p>
            <a:pPr algn="just"/>
            <a:r>
              <a:rPr lang="en-US" sz="1600" b="1" dirty="0" smtClean="0">
                <a:latin typeface="Lobster 1.3"/>
                <a:cs typeface="Lobster 1.3"/>
              </a:rPr>
              <a:t>Create</a:t>
            </a:r>
            <a:r>
              <a:rPr lang="en-US" sz="1600" b="1" dirty="0">
                <a:latin typeface="Lobster 1.3"/>
                <a:cs typeface="Lobster 1.3"/>
              </a:rPr>
              <a:t>-a-Story</a:t>
            </a:r>
            <a:endParaRPr lang="en-US" sz="1600" dirty="0">
              <a:latin typeface="Lobster 1.3"/>
              <a:cs typeface="Lobster 1.3"/>
            </a:endParaRPr>
          </a:p>
          <a:p>
            <a:pPr lvl="0" algn="just"/>
            <a:r>
              <a:rPr lang="en-US" sz="1600" dirty="0">
                <a:latin typeface="Fanwood"/>
                <a:cs typeface="Fanwood"/>
              </a:rPr>
              <a:t>Create a story about youths who are interested in science and technology. How do these youths overcome challenges? What are opportunities that science or technology have for them? Write a skit, make a movie, create a photo series, or make a fake Facebook profile!</a:t>
            </a:r>
          </a:p>
          <a:p>
            <a:pPr lvl="0" algn="just"/>
            <a:r>
              <a:rPr lang="en-US" sz="1600" b="1" dirty="0" smtClean="0">
                <a:latin typeface="Fanwood"/>
                <a:cs typeface="Fanwood"/>
              </a:rPr>
              <a:t>Takeaway</a:t>
            </a:r>
            <a:r>
              <a:rPr lang="en-US" sz="1600" b="1" dirty="0">
                <a:latin typeface="Fanwood"/>
                <a:cs typeface="Fanwood"/>
              </a:rPr>
              <a:t>: </a:t>
            </a:r>
            <a:r>
              <a:rPr lang="en-US" sz="1600" dirty="0">
                <a:latin typeface="Fanwood"/>
                <a:cs typeface="Fanwood"/>
              </a:rPr>
              <a:t>We can use storytelling and new media to reach out to others, spreading knowledge and encouraging people to pursue their interests in STEM.</a:t>
            </a:r>
          </a:p>
          <a:p>
            <a:endParaRPr lang="en-US" sz="1400" dirty="0"/>
          </a:p>
        </p:txBody>
      </p:sp>
    </p:spTree>
    <p:extLst>
      <p:ext uri="{BB962C8B-B14F-4D97-AF65-F5344CB8AC3E}">
        <p14:creationId xmlns:p14="http://schemas.microsoft.com/office/powerpoint/2010/main" val="26633001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3285</TotalTime>
  <Words>2315</Words>
  <Application>Microsoft Macintosh PowerPoint</Application>
  <PresentationFormat>Custom</PresentationFormat>
  <Paragraphs>235</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Paulina Haduong</dc:creator>
  <cp:lastModifiedBy>Paulina Haduong</cp:lastModifiedBy>
  <cp:revision>58</cp:revision>
  <dcterms:created xsi:type="dcterms:W3CDTF">2012-09-05T09:37:09Z</dcterms:created>
  <dcterms:modified xsi:type="dcterms:W3CDTF">2012-12-12T00:58:55Z</dcterms:modified>
</cp:coreProperties>
</file>