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1" r:id="rId2"/>
    <p:sldId id="256" r:id="rId3"/>
    <p:sldId id="257" r:id="rId4"/>
    <p:sldId id="258" r:id="rId5"/>
    <p:sldId id="259" r:id="rId6"/>
    <p:sldId id="260" r:id="rId7"/>
  </p:sldIdLst>
  <p:sldSz cx="7772400" cy="10058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ina Haduong"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043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254" autoAdjust="0"/>
  </p:normalViewPr>
  <p:slideViewPr>
    <p:cSldViewPr snapToGrid="0" snapToObjects="1">
      <p:cViewPr>
        <p:scale>
          <a:sx n="100" d="100"/>
          <a:sy n="100" d="100"/>
        </p:scale>
        <p:origin x="-264" y="1688"/>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8-26T14:24:36.747" idx="1">
    <p:pos x="1648" y="4584"/>
    <p:text>I kinda feel like this is an awkward amount of time, and we should shoot for 90 minutes? Is there another activity we could add in?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93F55D-2DA1-0449-8496-CF850CB64A89}" type="datetimeFigureOut">
              <a:rPr lang="en-US" smtClean="0"/>
              <a:t>10/22/12</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017A6F-A7FD-6645-9E11-340CC0891DB7}" type="slidenum">
              <a:rPr lang="en-US" smtClean="0"/>
              <a:t>‹#›</a:t>
            </a:fld>
            <a:endParaRPr lang="en-US"/>
          </a:p>
        </p:txBody>
      </p:sp>
    </p:spTree>
    <p:extLst>
      <p:ext uri="{BB962C8B-B14F-4D97-AF65-F5344CB8AC3E}">
        <p14:creationId xmlns:p14="http://schemas.microsoft.com/office/powerpoint/2010/main" val="40016049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017A6F-A7FD-6645-9E11-340CC0891DB7}" type="slidenum">
              <a:rPr lang="en-US" smtClean="0"/>
              <a:t>1</a:t>
            </a:fld>
            <a:endParaRPr lang="en-US"/>
          </a:p>
        </p:txBody>
      </p:sp>
    </p:spTree>
    <p:extLst>
      <p:ext uri="{BB962C8B-B14F-4D97-AF65-F5344CB8AC3E}">
        <p14:creationId xmlns:p14="http://schemas.microsoft.com/office/powerpoint/2010/main" val="2228305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7624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77775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26242" y="537846"/>
            <a:ext cx="1311593" cy="114414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1466" y="537846"/>
            <a:ext cx="3805238" cy="114414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13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02FBF-5369-2245-9A28-D3367EAF4A8C}"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6680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02FBF-5369-2245-9A28-D3367EAF4A8C}"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429496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1466"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9421" y="3129281"/>
            <a:ext cx="2558415" cy="884999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02FBF-5369-2245-9A28-D3367EAF4A8C}"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46853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02FBF-5369-2245-9A28-D3367EAF4A8C}" type="datetimeFigureOut">
              <a:rPr lang="en-US" smtClean="0"/>
              <a:t>10/22/12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202288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02FBF-5369-2245-9A28-D3367EAF4A8C}" type="datetimeFigureOut">
              <a:rPr lang="en-US" smtClean="0"/>
              <a:t>10/22/12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55080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02FBF-5369-2245-9A28-D3367EAF4A8C}" type="datetimeFigureOut">
              <a:rPr lang="en-US" smtClean="0"/>
              <a:t>10/22/12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97349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038793" y="400474"/>
            <a:ext cx="4344988" cy="858456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3331088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02FBF-5369-2245-9A28-D3367EAF4A8C}"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F8036-7553-6446-B3CD-00C0537FDCC8}" type="slidenum">
              <a:rPr lang="en-US" smtClean="0"/>
              <a:t>‹#›</a:t>
            </a:fld>
            <a:endParaRPr lang="en-US"/>
          </a:p>
        </p:txBody>
      </p:sp>
    </p:spTree>
    <p:extLst>
      <p:ext uri="{BB962C8B-B14F-4D97-AF65-F5344CB8AC3E}">
        <p14:creationId xmlns:p14="http://schemas.microsoft.com/office/powerpoint/2010/main" val="17374846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0" cy="6638079"/>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8"/>
            <a:ext cx="1813560" cy="535516"/>
          </a:xfrm>
          <a:prstGeom prst="rect">
            <a:avLst/>
          </a:prstGeom>
        </p:spPr>
        <p:txBody>
          <a:bodyPr vert="horz" lIns="101882" tIns="50941" rIns="101882" bIns="50941" rtlCol="0" anchor="ctr"/>
          <a:lstStyle>
            <a:lvl1pPr algn="l">
              <a:defRPr sz="1300">
                <a:solidFill>
                  <a:schemeClr val="tx1">
                    <a:tint val="75000"/>
                  </a:schemeClr>
                </a:solidFill>
              </a:defRPr>
            </a:lvl1pPr>
          </a:lstStyle>
          <a:p>
            <a:fld id="{A0B02FBF-5369-2245-9A28-D3367EAF4A8C}" type="datetimeFigureOut">
              <a:rPr lang="en-US" smtClean="0"/>
              <a:t>10/22/12</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101882" tIns="50941" rIns="101882" bIns="50941" rtlCol="0" anchor="ctr"/>
          <a:lstStyle>
            <a:lvl1pPr algn="r">
              <a:defRPr sz="1300">
                <a:solidFill>
                  <a:schemeClr val="tx1">
                    <a:tint val="75000"/>
                  </a:schemeClr>
                </a:solidFill>
              </a:defRPr>
            </a:lvl1pPr>
          </a:lstStyle>
          <a:p>
            <a:fld id="{EADF8036-7553-6446-B3CD-00C0537FDCC8}" type="slidenum">
              <a:rPr lang="en-US" smtClean="0"/>
              <a:t>‹#›</a:t>
            </a:fld>
            <a:endParaRPr lang="en-US"/>
          </a:p>
        </p:txBody>
      </p:sp>
    </p:spTree>
    <p:extLst>
      <p:ext uri="{BB962C8B-B14F-4D97-AF65-F5344CB8AC3E}">
        <p14:creationId xmlns:p14="http://schemas.microsoft.com/office/powerpoint/2010/main" val="36273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35678" y="1969356"/>
            <a:ext cx="5545108" cy="2123658"/>
          </a:xfrm>
          <a:prstGeom prst="rect">
            <a:avLst/>
          </a:prstGeom>
        </p:spPr>
        <p:txBody>
          <a:bodyPr wrap="none">
            <a:spAutoFit/>
          </a:bodyPr>
          <a:lstStyle/>
          <a:p>
            <a:pPr algn="ctr"/>
            <a:r>
              <a:rPr lang="en-US" sz="3200" b="1" cap="all" dirty="0" smtClean="0">
                <a:solidFill>
                  <a:schemeClr val="tx1">
                    <a:lumMod val="75000"/>
                    <a:lumOff val="25000"/>
                  </a:schemeClr>
                </a:solidFill>
                <a:latin typeface="Fanwood"/>
                <a:cs typeface="Fanwood"/>
              </a:rPr>
              <a:t>Module:</a:t>
            </a:r>
          </a:p>
          <a:p>
            <a:pPr algn="ctr"/>
            <a:endParaRPr lang="en-US" sz="600" b="1" cap="all" dirty="0" smtClean="0">
              <a:latin typeface="Fanwood"/>
              <a:cs typeface="Fanwood"/>
            </a:endParaRPr>
          </a:p>
          <a:p>
            <a:pPr algn="ctr"/>
            <a:endParaRPr lang="en-US" sz="600" b="1" cap="all" dirty="0" smtClean="0">
              <a:solidFill>
                <a:srgbClr val="FF043A"/>
              </a:solidFill>
              <a:latin typeface="Fanwood"/>
              <a:cs typeface="Fanwood"/>
            </a:endParaRPr>
          </a:p>
          <a:p>
            <a:pPr algn="ctr"/>
            <a:r>
              <a:rPr lang="en-US" sz="3200" b="1" cap="all" dirty="0" smtClean="0">
                <a:solidFill>
                  <a:srgbClr val="FF043A"/>
                </a:solidFill>
                <a:latin typeface="Fanwood"/>
                <a:cs typeface="Fanwood"/>
              </a:rPr>
              <a:t>Evaluating source and</a:t>
            </a:r>
          </a:p>
          <a:p>
            <a:pPr algn="ctr"/>
            <a:r>
              <a:rPr lang="en-US" sz="3200" b="1" cap="all" dirty="0" smtClean="0">
                <a:solidFill>
                  <a:srgbClr val="FF043A"/>
                </a:solidFill>
                <a:latin typeface="Fanwood"/>
                <a:cs typeface="Fanwood"/>
              </a:rPr>
              <a:t>Search online</a:t>
            </a:r>
          </a:p>
          <a:p>
            <a:pPr algn="ctr"/>
            <a:endParaRPr lang="en-US" sz="600" b="1" cap="all" dirty="0" smtClean="0">
              <a:solidFill>
                <a:srgbClr val="C41730"/>
              </a:solidFill>
              <a:latin typeface="Fanwood"/>
              <a:cs typeface="Fanwood"/>
            </a:endParaRPr>
          </a:p>
          <a:p>
            <a:pPr algn="ctr"/>
            <a:r>
              <a:rPr lang="en-US" sz="1800" b="1" cap="all" dirty="0" smtClean="0">
                <a:solidFill>
                  <a:schemeClr val="tx1">
                    <a:lumMod val="65000"/>
                    <a:lumOff val="35000"/>
                  </a:schemeClr>
                </a:solidFill>
                <a:latin typeface="Fanwood"/>
                <a:cs typeface="Fanwood"/>
              </a:rPr>
              <a:t>Draft</a:t>
            </a:r>
          </a:p>
        </p:txBody>
      </p:sp>
      <p:pic>
        <p:nvPicPr>
          <p:cNvPr id="13314" name="Picture 7" descr=":YaM - updated September 2011:A Prioritaet:Logos und Coverbilder - YaM und FIR:Logos FINAL:Berkman:Logo_05_-_Berkman.jpg"/>
          <p:cNvPicPr>
            <a:picLocks noChangeAspect="1" noChangeArrowheads="1"/>
          </p:cNvPicPr>
          <p:nvPr/>
        </p:nvPicPr>
        <p:blipFill>
          <a:blip r:embed="rId3"/>
          <a:srcRect/>
          <a:stretch>
            <a:fillRect/>
          </a:stretch>
        </p:blipFill>
        <p:spPr bwMode="auto">
          <a:xfrm>
            <a:off x="1755054" y="0"/>
            <a:ext cx="4317967" cy="2028700"/>
          </a:xfrm>
          <a:prstGeom prst="rect">
            <a:avLst/>
          </a:prstGeom>
          <a:noFill/>
          <a:ln w="9525">
            <a:noFill/>
            <a:miter lim="800000"/>
            <a:headEnd/>
            <a:tailEnd/>
          </a:ln>
        </p:spPr>
      </p:pic>
      <p:sp>
        <p:nvSpPr>
          <p:cNvPr id="7" name="TextBox 6"/>
          <p:cNvSpPr txBox="1"/>
          <p:nvPr/>
        </p:nvSpPr>
        <p:spPr>
          <a:xfrm>
            <a:off x="2844186" y="8432800"/>
            <a:ext cx="2136095" cy="707886"/>
          </a:xfrm>
          <a:prstGeom prst="rect">
            <a:avLst/>
          </a:prstGeom>
          <a:noFill/>
        </p:spPr>
        <p:txBody>
          <a:bodyPr wrap="none" rtlCol="0">
            <a:spAutoFit/>
          </a:bodyPr>
          <a:lstStyle/>
          <a:p>
            <a:pPr algn="ctr"/>
            <a:r>
              <a:rPr lang="en-US" sz="1000" dirty="0" smtClean="0">
                <a:latin typeface="Fanwood"/>
                <a:cs typeface="Fanwood"/>
              </a:rPr>
              <a:t>23 Everett Street</a:t>
            </a:r>
          </a:p>
          <a:p>
            <a:pPr algn="ctr"/>
            <a:r>
              <a:rPr lang="en-US" sz="1000" dirty="0" smtClean="0">
                <a:latin typeface="Fanwood"/>
                <a:cs typeface="Fanwood"/>
              </a:rPr>
              <a:t>Cambridge, MA 02138, USA</a:t>
            </a:r>
          </a:p>
          <a:p>
            <a:pPr algn="ctr"/>
            <a:r>
              <a:rPr lang="en-US" sz="1000" dirty="0" err="1" smtClean="0">
                <a:latin typeface="Fanwood"/>
                <a:cs typeface="Fanwood"/>
              </a:rPr>
              <a:t>youthandmedia@cyber.law.harvard.edu</a:t>
            </a:r>
            <a:endParaRPr lang="en-US" sz="1000" dirty="0" smtClean="0">
              <a:latin typeface="Fanwood"/>
              <a:cs typeface="Fanwood"/>
            </a:endParaRPr>
          </a:p>
          <a:p>
            <a:pPr algn="ctr"/>
            <a:r>
              <a:rPr lang="en-US" sz="1000" dirty="0" smtClean="0">
                <a:latin typeface="Fanwood"/>
                <a:cs typeface="Fanwood"/>
              </a:rPr>
              <a:t>http://</a:t>
            </a:r>
            <a:r>
              <a:rPr lang="en-US" sz="1000" dirty="0" err="1" smtClean="0">
                <a:latin typeface="Fanwood"/>
                <a:cs typeface="Fanwood"/>
              </a:rPr>
              <a:t>youthandmedia.org</a:t>
            </a:r>
            <a:r>
              <a:rPr lang="en-US" sz="1000" dirty="0" smtClean="0">
                <a:latin typeface="Fanwood"/>
                <a:cs typeface="Fanwood"/>
              </a:rPr>
              <a:t> </a:t>
            </a:r>
            <a:endParaRPr lang="en-US" sz="1000" dirty="0">
              <a:latin typeface="Fanwood"/>
              <a:cs typeface="Fanwood"/>
            </a:endParaRPr>
          </a:p>
        </p:txBody>
      </p:sp>
      <p:pic>
        <p:nvPicPr>
          <p:cNvPr id="8" name="Picture 7" descr="youthandmedia horizontal large.png"/>
          <p:cNvPicPr>
            <a:picLocks noChangeAspect="1"/>
          </p:cNvPicPr>
          <p:nvPr/>
        </p:nvPicPr>
        <p:blipFill>
          <a:blip r:embed="rId4"/>
          <a:stretch>
            <a:fillRect/>
          </a:stretch>
        </p:blipFill>
        <p:spPr>
          <a:xfrm>
            <a:off x="1230730" y="7721600"/>
            <a:ext cx="5410200" cy="655782"/>
          </a:xfrm>
          <a:prstGeom prst="rect">
            <a:avLst/>
          </a:prstGeom>
        </p:spPr>
      </p:pic>
      <p:sp>
        <p:nvSpPr>
          <p:cNvPr id="9" name="Slide Number Placeholder 8"/>
          <p:cNvSpPr>
            <a:spLocks noGrp="1"/>
          </p:cNvSpPr>
          <p:nvPr>
            <p:ph type="sldNum" sz="quarter" idx="12"/>
          </p:nvPr>
        </p:nvSpPr>
        <p:spPr/>
        <p:txBody>
          <a:bodyPr/>
          <a:lstStyle/>
          <a:p>
            <a:r>
              <a:rPr lang="en-US" sz="1000" dirty="0" smtClean="0">
                <a:latin typeface="Fanwood"/>
                <a:cs typeface="Fanwood"/>
              </a:rPr>
              <a:t>{</a:t>
            </a:r>
            <a:fld id="{EADF8036-7553-6446-B3CD-00C0537FDCC8}" type="slidenum">
              <a:rPr lang="en-US" sz="1000" smtClean="0">
                <a:latin typeface="Fanwood"/>
                <a:cs typeface="Fanwood"/>
              </a:rPr>
              <a:pPr/>
              <a:t>1</a:t>
            </a:fld>
            <a:r>
              <a:rPr lang="en-US" sz="1000" dirty="0" smtClean="0">
                <a:latin typeface="Fanwood"/>
                <a:cs typeface="Fanwood"/>
              </a:rPr>
              <a:t>}</a:t>
            </a:r>
            <a:endParaRPr lang="en-US" sz="1000" dirty="0">
              <a:latin typeface="Fanwood"/>
              <a:cs typeface="Fanwood"/>
            </a:endParaRPr>
          </a:p>
        </p:txBody>
      </p:sp>
      <p:sp>
        <p:nvSpPr>
          <p:cNvPr id="5" name="Rectangle 4"/>
          <p:cNvSpPr/>
          <p:nvPr/>
        </p:nvSpPr>
        <p:spPr>
          <a:xfrm>
            <a:off x="0" y="4194608"/>
            <a:ext cx="7772400" cy="2636060"/>
          </a:xfrm>
          <a:prstGeom prst="rect">
            <a:avLst/>
          </a:prstGeom>
          <a:solidFill>
            <a:schemeClr val="tx2">
              <a:lumMod val="60000"/>
              <a:lumOff val="40000"/>
            </a:schemeClr>
          </a:solidFill>
          <a:ln>
            <a:solidFill>
              <a:schemeClr val="tx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6"/>
              </a:solidFill>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3655" y="4194608"/>
            <a:ext cx="2730987" cy="2636060"/>
          </a:xfrm>
          <a:prstGeom prst="rect">
            <a:avLst/>
          </a:prstGeom>
        </p:spPr>
      </p:pic>
    </p:spTree>
    <p:extLst>
      <p:ext uri="{BB962C8B-B14F-4D97-AF65-F5344CB8AC3E}">
        <p14:creationId xmlns:p14="http://schemas.microsoft.com/office/powerpoint/2010/main" val="39527483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3268" y="385233"/>
            <a:ext cx="7103532" cy="6340195"/>
          </a:xfrm>
          <a:prstGeom prst="rect">
            <a:avLst/>
          </a:prstGeom>
          <a:noFill/>
        </p:spPr>
        <p:txBody>
          <a:bodyPr wrap="square" rtlCol="0">
            <a:spAutoFit/>
          </a:bodyPr>
          <a:lstStyle/>
          <a:p>
            <a:pPr algn="just" fontAlgn="t"/>
            <a:r>
              <a:rPr lang="en-US" sz="1400" b="1" dirty="0">
                <a:solidFill>
                  <a:srgbClr val="FF043A"/>
                </a:solidFill>
                <a:latin typeface="Fanwood"/>
                <a:cs typeface="Fanwood"/>
              </a:rPr>
              <a:t>Overview</a:t>
            </a:r>
            <a:endParaRPr lang="en-US" sz="1400" dirty="0">
              <a:solidFill>
                <a:srgbClr val="FF043A"/>
              </a:solidFill>
              <a:latin typeface="Fanwood"/>
              <a:cs typeface="Fanwood"/>
            </a:endParaRPr>
          </a:p>
          <a:p>
            <a:pPr algn="just" fontAlgn="t"/>
            <a:r>
              <a:rPr lang="en-US" sz="1200" dirty="0">
                <a:latin typeface="Fanwood"/>
                <a:cs typeface="Fanwood"/>
              </a:rPr>
              <a:t>News media is frequently filled with reports whose details are later disputed, dismissed, or proven false. In this workshop, participants will embark upon a search for information about the “Gay Girl in Damascus,” practicing and exploring their own search and evaluation skills, while considering the wide variety of sources of information online.</a:t>
            </a:r>
          </a:p>
          <a:p>
            <a:pPr algn="just" fontAlgn="t"/>
            <a:endParaRPr lang="en-US" sz="1400" b="1" dirty="0" smtClean="0">
              <a:latin typeface="Fanwood"/>
              <a:cs typeface="Fanwood"/>
            </a:endParaRPr>
          </a:p>
          <a:p>
            <a:pPr algn="just" fontAlgn="t"/>
            <a:r>
              <a:rPr lang="en-US" sz="1400" b="1" dirty="0" smtClean="0">
                <a:solidFill>
                  <a:srgbClr val="FF043A"/>
                </a:solidFill>
                <a:latin typeface="Fanwood"/>
                <a:cs typeface="Fanwood"/>
              </a:rPr>
              <a:t>Objectives</a:t>
            </a:r>
            <a:endParaRPr lang="en-US" sz="1400" dirty="0">
              <a:solidFill>
                <a:srgbClr val="FF043A"/>
              </a:solidFill>
              <a:latin typeface="Fanwood"/>
              <a:cs typeface="Fanwood"/>
            </a:endParaRPr>
          </a:p>
          <a:p>
            <a:pPr algn="just" fontAlgn="t"/>
            <a:r>
              <a:rPr lang="en-US" sz="1200" dirty="0">
                <a:latin typeface="Fanwood"/>
                <a:cs typeface="Fanwood"/>
              </a:rPr>
              <a:t>Participants will be able to:</a:t>
            </a:r>
          </a:p>
          <a:p>
            <a:pPr marL="171450" indent="-171450" algn="just" fontAlgn="t">
              <a:buFont typeface="Arial"/>
              <a:buChar char="•"/>
            </a:pPr>
            <a:r>
              <a:rPr lang="en-US" sz="1200" dirty="0">
                <a:latin typeface="Fanwood"/>
                <a:cs typeface="Fanwood"/>
              </a:rPr>
              <a:t>Understand the importance of comparing multiple sources when researching a story/event.</a:t>
            </a:r>
          </a:p>
          <a:p>
            <a:pPr marL="171450" indent="-171450" algn="just" fontAlgn="t">
              <a:buFont typeface="Arial"/>
              <a:buChar char="•"/>
            </a:pPr>
            <a:r>
              <a:rPr lang="en-US" sz="1200" dirty="0">
                <a:latin typeface="Fanwood"/>
                <a:cs typeface="Fanwood"/>
              </a:rPr>
              <a:t>Gain insight into how a story develops over time.</a:t>
            </a:r>
          </a:p>
          <a:p>
            <a:pPr marL="171450" indent="-171450" algn="just" fontAlgn="t">
              <a:buFont typeface="Arial"/>
              <a:buChar char="•"/>
            </a:pPr>
            <a:r>
              <a:rPr lang="en-US" sz="1200" dirty="0">
                <a:latin typeface="Fanwood"/>
                <a:cs typeface="Fanwood"/>
              </a:rPr>
              <a:t>Develop an awareness of their own attitudes towards different online sources</a:t>
            </a:r>
          </a:p>
          <a:p>
            <a:pPr marL="171450" indent="-171450" algn="just" fontAlgn="t">
              <a:buFont typeface="Arial"/>
              <a:buChar char="•"/>
            </a:pPr>
            <a:r>
              <a:rPr lang="en-US" sz="1200" dirty="0">
                <a:latin typeface="Fanwood"/>
                <a:cs typeface="Fanwood"/>
              </a:rPr>
              <a:t>Recognize that these various attitudes towards different online sources can affect the decision to choose certain sources over others</a:t>
            </a:r>
          </a:p>
          <a:p>
            <a:pPr algn="just" fontAlgn="t"/>
            <a:endParaRPr lang="en-US" sz="1400" b="1" dirty="0" smtClean="0">
              <a:latin typeface="Fanwood"/>
              <a:cs typeface="Fanwood"/>
            </a:endParaRPr>
          </a:p>
          <a:p>
            <a:pPr algn="just" fontAlgn="t"/>
            <a:r>
              <a:rPr lang="en-US" sz="1400" b="1" dirty="0" smtClean="0">
                <a:solidFill>
                  <a:srgbClr val="FF043A"/>
                </a:solidFill>
                <a:latin typeface="Fanwood"/>
                <a:cs typeface="Fanwood"/>
              </a:rPr>
              <a:t>Age</a:t>
            </a:r>
            <a:r>
              <a:rPr lang="en-US" sz="1400" b="1" dirty="0">
                <a:solidFill>
                  <a:srgbClr val="FF043A"/>
                </a:solidFill>
                <a:latin typeface="Fanwood"/>
                <a:cs typeface="Fanwood"/>
              </a:rPr>
              <a:t>/Grade</a:t>
            </a:r>
            <a:endParaRPr lang="en-US" sz="1400" dirty="0">
              <a:solidFill>
                <a:srgbClr val="FF043A"/>
              </a:solidFill>
              <a:latin typeface="Fanwood"/>
              <a:cs typeface="Fanwood"/>
            </a:endParaRPr>
          </a:p>
          <a:p>
            <a:pPr algn="just" fontAlgn="t"/>
            <a:r>
              <a:rPr lang="en-US" sz="1200" dirty="0">
                <a:latin typeface="Fanwood"/>
                <a:cs typeface="Fanwood"/>
              </a:rPr>
              <a:t>14-16 years old</a:t>
            </a:r>
          </a:p>
          <a:p>
            <a:pPr algn="just" fontAlgn="t"/>
            <a:r>
              <a:rPr lang="en-US" sz="1200" dirty="0">
                <a:latin typeface="Fanwood"/>
                <a:cs typeface="Fanwood"/>
              </a:rPr>
              <a:t>Grades 9-12</a:t>
            </a:r>
          </a:p>
          <a:p>
            <a:pPr algn="just" fontAlgn="t"/>
            <a:r>
              <a:rPr lang="en-US" sz="1200" i="1" dirty="0">
                <a:latin typeface="Fanwood"/>
                <a:cs typeface="Fanwood"/>
              </a:rPr>
              <a:t>Note: </a:t>
            </a:r>
            <a:r>
              <a:rPr lang="en-US" sz="1200" dirty="0">
                <a:latin typeface="Fanwood"/>
                <a:cs typeface="Fanwood"/>
              </a:rPr>
              <a:t>This module can be modified for a wider range of ages.</a:t>
            </a:r>
          </a:p>
          <a:p>
            <a:pPr algn="just" fontAlgn="t"/>
            <a:endParaRPr lang="en-US" sz="1400" b="1" dirty="0" smtClean="0">
              <a:latin typeface="Fanwood"/>
              <a:cs typeface="Fanwood"/>
            </a:endParaRPr>
          </a:p>
          <a:p>
            <a:pPr algn="just" fontAlgn="t"/>
            <a:r>
              <a:rPr lang="en-US" sz="1400" b="1" dirty="0" smtClean="0">
                <a:solidFill>
                  <a:srgbClr val="FF043A"/>
                </a:solidFill>
                <a:latin typeface="Fanwood"/>
                <a:cs typeface="Fanwood"/>
              </a:rPr>
              <a:t>Audience</a:t>
            </a:r>
            <a:endParaRPr lang="en-US" sz="1400" dirty="0">
              <a:solidFill>
                <a:srgbClr val="FF043A"/>
              </a:solidFill>
              <a:latin typeface="Fanwood"/>
              <a:cs typeface="Fanwood"/>
            </a:endParaRPr>
          </a:p>
          <a:p>
            <a:pPr algn="just" fontAlgn="t"/>
            <a:r>
              <a:rPr lang="en-US" sz="1200" dirty="0">
                <a:latin typeface="Fanwood"/>
                <a:cs typeface="Fanwood"/>
              </a:rPr>
              <a:t>Entry level and up (basic web searching skills necessary)</a:t>
            </a:r>
          </a:p>
          <a:p>
            <a:pPr algn="just" fontAlgn="t"/>
            <a:endParaRPr lang="en-US" sz="1400" b="1" dirty="0" smtClean="0">
              <a:latin typeface="Fanwood"/>
              <a:cs typeface="Fanwood"/>
            </a:endParaRPr>
          </a:p>
          <a:p>
            <a:pPr algn="just" fontAlgn="t"/>
            <a:r>
              <a:rPr lang="en-US" sz="1400" b="1" dirty="0" smtClean="0">
                <a:solidFill>
                  <a:srgbClr val="FF043A"/>
                </a:solidFill>
                <a:latin typeface="Fanwood"/>
                <a:cs typeface="Fanwood"/>
              </a:rPr>
              <a:t>Duration</a:t>
            </a:r>
            <a:endParaRPr lang="en-US" sz="1400" dirty="0">
              <a:solidFill>
                <a:srgbClr val="FF043A"/>
              </a:solidFill>
              <a:latin typeface="Fanwood"/>
              <a:cs typeface="Fanwood"/>
            </a:endParaRPr>
          </a:p>
          <a:p>
            <a:pPr algn="just" fontAlgn="t"/>
            <a:r>
              <a:rPr lang="en-US" sz="1200" b="1" dirty="0">
                <a:latin typeface="Fanwood"/>
                <a:cs typeface="Fanwood"/>
              </a:rPr>
              <a:t>75 minutes</a:t>
            </a:r>
          </a:p>
          <a:p>
            <a:pPr marL="171450" indent="-171450" algn="just" fontAlgn="t">
              <a:buFont typeface="Arial"/>
              <a:buChar char="•"/>
            </a:pPr>
            <a:r>
              <a:rPr lang="en-US" sz="1200" dirty="0">
                <a:latin typeface="Fanwood"/>
                <a:cs typeface="Fanwood"/>
              </a:rPr>
              <a:t>Sources of Information (15 minutes)</a:t>
            </a:r>
          </a:p>
          <a:p>
            <a:pPr marL="171450" indent="-171450" algn="just" fontAlgn="t">
              <a:buFont typeface="Arial"/>
              <a:buChar char="•"/>
            </a:pPr>
            <a:r>
              <a:rPr lang="en-US" sz="1200" dirty="0">
                <a:latin typeface="Fanwood"/>
                <a:cs typeface="Fanwood"/>
              </a:rPr>
              <a:t>Web Quest (45 minutes)</a:t>
            </a:r>
          </a:p>
          <a:p>
            <a:pPr marL="171450" indent="-171450" algn="just" fontAlgn="t">
              <a:buFont typeface="Arial"/>
              <a:buChar char="•"/>
            </a:pPr>
            <a:r>
              <a:rPr lang="en-US" sz="1200" dirty="0">
                <a:latin typeface="Fanwood"/>
                <a:cs typeface="Fanwood"/>
              </a:rPr>
              <a:t>Closure: (15 minutes)</a:t>
            </a:r>
          </a:p>
          <a:p>
            <a:pPr algn="just" fontAlgn="t"/>
            <a:endParaRPr lang="en-US" sz="1400" b="1" dirty="0" smtClean="0">
              <a:latin typeface="Fanwood"/>
              <a:cs typeface="Fanwood"/>
            </a:endParaRPr>
          </a:p>
          <a:p>
            <a:pPr algn="just" fontAlgn="t"/>
            <a:r>
              <a:rPr lang="en-US" sz="1400" b="1" dirty="0" smtClean="0">
                <a:solidFill>
                  <a:srgbClr val="FF043A"/>
                </a:solidFill>
                <a:latin typeface="Fanwood"/>
                <a:cs typeface="Fanwood"/>
              </a:rPr>
              <a:t>Materials</a:t>
            </a:r>
            <a:endParaRPr lang="en-US" sz="1400" dirty="0">
              <a:solidFill>
                <a:srgbClr val="FF043A"/>
              </a:solidFill>
              <a:latin typeface="Fanwood"/>
              <a:cs typeface="Fanwood"/>
            </a:endParaRPr>
          </a:p>
          <a:p>
            <a:pPr marL="171450" indent="-171450" algn="just" fontAlgn="t">
              <a:buFont typeface="Arial"/>
              <a:buChar char="•"/>
            </a:pPr>
            <a:r>
              <a:rPr lang="en-US" sz="1200" dirty="0">
                <a:latin typeface="Fanwood"/>
                <a:cs typeface="Fanwood"/>
              </a:rPr>
              <a:t>Computers with internet access and web browsers (enough for students to pair off in groups of 2-3)</a:t>
            </a:r>
          </a:p>
          <a:p>
            <a:pPr marL="171450" indent="-171450" algn="just" fontAlgn="t">
              <a:buFont typeface="Arial"/>
              <a:buChar char="•"/>
            </a:pPr>
            <a:r>
              <a:rPr lang="en-US" sz="1200" dirty="0">
                <a:latin typeface="Fanwood"/>
                <a:cs typeface="Fanwood"/>
              </a:rPr>
              <a:t>Paper/pencils</a:t>
            </a:r>
          </a:p>
          <a:p>
            <a:pPr marL="171450" indent="-171450" algn="just" fontAlgn="t">
              <a:buFont typeface="Arial"/>
              <a:buChar char="•"/>
            </a:pPr>
            <a:r>
              <a:rPr lang="en-US" sz="1200" dirty="0">
                <a:latin typeface="Fanwood"/>
                <a:cs typeface="Fanwood"/>
              </a:rPr>
              <a:t>Whiteboard/whiteboard markers</a:t>
            </a:r>
          </a:p>
          <a:p>
            <a:pPr algn="just"/>
            <a:endParaRPr lang="en-US" sz="1200" dirty="0">
              <a:latin typeface="Fanwood"/>
              <a:cs typeface="Fanwood"/>
            </a:endParaRPr>
          </a:p>
        </p:txBody>
      </p:sp>
    </p:spTree>
    <p:extLst>
      <p:ext uri="{BB962C8B-B14F-4D97-AF65-F5344CB8AC3E}">
        <p14:creationId xmlns:p14="http://schemas.microsoft.com/office/powerpoint/2010/main" val="1229331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4211409" cy="954107"/>
          </a:xfrm>
          <a:prstGeom prst="rect">
            <a:avLst/>
          </a:prstGeom>
          <a:noFill/>
        </p:spPr>
        <p:txBody>
          <a:bodyPr wrap="none" rtlCol="0">
            <a:spAutoFit/>
          </a:bodyPr>
          <a:lstStyle/>
          <a:p>
            <a:r>
              <a:rPr lang="en-US" sz="3600" b="1" dirty="0" smtClean="0">
                <a:solidFill>
                  <a:srgbClr val="FF043A"/>
                </a:solidFill>
                <a:latin typeface="Fanwood"/>
                <a:cs typeface="Fanwood"/>
              </a:rPr>
              <a:t>Sources of Information</a:t>
            </a:r>
          </a:p>
          <a:p>
            <a:r>
              <a:rPr lang="en-US" dirty="0" smtClean="0">
                <a:latin typeface="Fanwood"/>
                <a:cs typeface="Fanwood"/>
              </a:rPr>
              <a:t>(10 minutes)</a:t>
            </a:r>
            <a:endParaRPr lang="en-US" dirty="0">
              <a:latin typeface="Fanwood"/>
              <a:cs typeface="Fanwood"/>
            </a:endParaRPr>
          </a:p>
        </p:txBody>
      </p:sp>
      <p:sp>
        <p:nvSpPr>
          <p:cNvPr id="5" name="TextBox 4"/>
          <p:cNvSpPr txBox="1"/>
          <p:nvPr/>
        </p:nvSpPr>
        <p:spPr>
          <a:xfrm>
            <a:off x="346378" y="1460875"/>
            <a:ext cx="7108521" cy="7725191"/>
          </a:xfrm>
          <a:prstGeom prst="rect">
            <a:avLst/>
          </a:prstGeom>
          <a:noFill/>
        </p:spPr>
        <p:txBody>
          <a:bodyPr wrap="square" rtlCol="0">
            <a:spAutoFit/>
          </a:bodyPr>
          <a:lstStyle/>
          <a:p>
            <a:pPr algn="just"/>
            <a:r>
              <a:rPr lang="en-US" sz="1400" b="1" dirty="0" smtClean="0">
                <a:solidFill>
                  <a:srgbClr val="FF043A"/>
                </a:solidFill>
                <a:latin typeface="Fanwood"/>
                <a:cs typeface="Fanwood"/>
              </a:rPr>
              <a:t>Note</a:t>
            </a:r>
            <a:r>
              <a:rPr lang="en-US" sz="1400" dirty="0" smtClean="0">
                <a:solidFill>
                  <a:srgbClr val="FF043A"/>
                </a:solidFill>
                <a:latin typeface="Fanwood"/>
                <a:cs typeface="Fanwood"/>
              </a:rPr>
              <a:t>: </a:t>
            </a:r>
            <a:r>
              <a:rPr lang="en-US" sz="1200" dirty="0" smtClean="0">
                <a:latin typeface="Fanwood"/>
                <a:cs typeface="Fanwood"/>
              </a:rPr>
              <a:t>For the purposes of this activity, it is particularly helpful if the facilitator is familiar with at least one recent news story that relates to the students. </a:t>
            </a:r>
            <a:endParaRPr lang="en-US" sz="1400" b="1" dirty="0" smtClean="0">
              <a:solidFill>
                <a:srgbClr val="953735"/>
              </a:solidFill>
              <a:latin typeface="Fanwood"/>
              <a:cs typeface="Fanwood"/>
            </a:endParaRPr>
          </a:p>
          <a:p>
            <a:pPr algn="just"/>
            <a:endParaRPr lang="en-US" sz="1400" b="1" dirty="0" smtClean="0">
              <a:solidFill>
                <a:srgbClr val="953735"/>
              </a:solidFill>
              <a:latin typeface="Fanwood"/>
              <a:cs typeface="Fanwood"/>
            </a:endParaRPr>
          </a:p>
          <a:p>
            <a:pPr algn="just"/>
            <a:r>
              <a:rPr lang="en-US" sz="1400" b="1" dirty="0" smtClean="0">
                <a:solidFill>
                  <a:srgbClr val="FF043A"/>
                </a:solidFill>
                <a:latin typeface="Fanwood"/>
                <a:cs typeface="Fanwood"/>
              </a:rPr>
              <a:t>Goal</a:t>
            </a:r>
            <a:r>
              <a:rPr lang="en-US" sz="1400" dirty="0" smtClean="0">
                <a:solidFill>
                  <a:srgbClr val="FF043A"/>
                </a:solidFill>
                <a:latin typeface="Fanwood"/>
                <a:cs typeface="Fanwood"/>
              </a:rPr>
              <a:t>: </a:t>
            </a:r>
            <a:r>
              <a:rPr lang="en-US" sz="1200" dirty="0" smtClean="0">
                <a:latin typeface="Fanwood"/>
                <a:cs typeface="Fanwood"/>
              </a:rPr>
              <a:t>To introduce participants to the workshop topic. </a:t>
            </a:r>
          </a:p>
          <a:p>
            <a:pPr algn="just"/>
            <a:endParaRPr lang="en-US" sz="1400" dirty="0" smtClean="0">
              <a:latin typeface="Fanwood"/>
              <a:cs typeface="Fanwood"/>
            </a:endParaRPr>
          </a:p>
          <a:p>
            <a:pPr algn="just"/>
            <a:r>
              <a:rPr lang="en-US" sz="1400" b="1" dirty="0" smtClean="0">
                <a:solidFill>
                  <a:srgbClr val="FF043A"/>
                </a:solidFill>
                <a:latin typeface="Fanwood"/>
                <a:cs typeface="Fanwood"/>
              </a:rPr>
              <a:t>Materials: </a:t>
            </a:r>
            <a:r>
              <a:rPr lang="en-US" sz="1200" dirty="0" smtClean="0">
                <a:solidFill>
                  <a:srgbClr val="000000"/>
                </a:solidFill>
                <a:latin typeface="Fanwood"/>
                <a:cs typeface="Fanwood"/>
              </a:rPr>
              <a:t>whiteboard, markers</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43A"/>
                </a:solidFill>
                <a:latin typeface="Fanwood"/>
                <a:cs typeface="Fanwood"/>
              </a:rPr>
              <a:t>Say:</a:t>
            </a:r>
            <a:r>
              <a:rPr lang="en-US" sz="1400" dirty="0" smtClean="0">
                <a:solidFill>
                  <a:srgbClr val="FF043A"/>
                </a:solidFill>
                <a:latin typeface="Fanwood"/>
                <a:cs typeface="Fanwood"/>
              </a:rPr>
              <a:t> </a:t>
            </a:r>
            <a:r>
              <a:rPr lang="en-US" sz="1200" dirty="0" smtClean="0">
                <a:solidFill>
                  <a:srgbClr val="000000"/>
                </a:solidFill>
                <a:latin typeface="Fanwood"/>
                <a:cs typeface="Fanwood"/>
              </a:rPr>
              <a:t>Today, we’re going to talk about the ways in which you search for information online, how you learn about news stories, and how you evaluate different sources of information. For example, when you want to learn about a current event or something in the news, where do you go? What </a:t>
            </a:r>
            <a:r>
              <a:rPr lang="en-US" sz="1200" b="1" dirty="0" smtClean="0">
                <a:solidFill>
                  <a:srgbClr val="000000"/>
                </a:solidFill>
                <a:latin typeface="Fanwood"/>
                <a:cs typeface="Fanwood"/>
              </a:rPr>
              <a:t>sources of information</a:t>
            </a:r>
            <a:r>
              <a:rPr lang="en-US" sz="1200" dirty="0" smtClean="0">
                <a:solidFill>
                  <a:srgbClr val="000000"/>
                </a:solidFill>
                <a:latin typeface="Fanwood"/>
                <a:cs typeface="Fanwood"/>
              </a:rPr>
              <a:t> do you check?</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[Make a list on the board with the sources of information that students mention. For example: newspapers, TV shows, the radio, news websites, Facebook, Twitter, etc.</a:t>
            </a:r>
          </a:p>
          <a:p>
            <a:pPr algn="just"/>
            <a:endParaRPr lang="en-US" sz="1200" i="1" dirty="0" smtClean="0">
              <a:solidFill>
                <a:srgbClr val="000000"/>
              </a:solidFill>
              <a:latin typeface="Fanwood"/>
              <a:cs typeface="Fanwood"/>
            </a:endParaRPr>
          </a:p>
          <a:p>
            <a:pPr algn="just"/>
            <a:r>
              <a:rPr lang="en-US" sz="1200" b="1" i="1" dirty="0" smtClean="0">
                <a:solidFill>
                  <a:srgbClr val="000000"/>
                </a:solidFill>
                <a:latin typeface="Fanwood"/>
                <a:cs typeface="Fanwood"/>
              </a:rPr>
              <a:t>Ensure that blogs are mentioned as a source.</a:t>
            </a:r>
            <a:r>
              <a:rPr lang="en-US" sz="1200" i="1" dirty="0" smtClean="0">
                <a:solidFill>
                  <a:srgbClr val="000000"/>
                </a:solidFill>
                <a:latin typeface="Fanwood"/>
                <a:cs typeface="Fanwood"/>
              </a:rPr>
              <a:t> If they are not, introduce the term. Be sure to spend some time defining what a blog is, as compared to a newspaper. The definitions of both are provided below for reference.]</a:t>
            </a:r>
          </a:p>
          <a:p>
            <a:pPr algn="just"/>
            <a:endParaRPr lang="en-US" sz="1200" i="1" dirty="0">
              <a:solidFill>
                <a:srgbClr val="000000"/>
              </a:solidFill>
              <a:latin typeface="Fanwood"/>
              <a:cs typeface="Fanwood"/>
            </a:endParaRPr>
          </a:p>
          <a:p>
            <a:pPr algn="just"/>
            <a:r>
              <a:rPr lang="en-US" sz="1200" dirty="0" smtClean="0">
                <a:solidFill>
                  <a:srgbClr val="000000"/>
                </a:solidFill>
                <a:latin typeface="Fanwood"/>
                <a:cs typeface="Fanwood"/>
              </a:rPr>
              <a:t>A </a:t>
            </a:r>
            <a:r>
              <a:rPr lang="en-US" sz="1200" b="1" dirty="0" smtClean="0">
                <a:solidFill>
                  <a:srgbClr val="000000"/>
                </a:solidFill>
                <a:latin typeface="Fanwood"/>
                <a:cs typeface="Fanwood"/>
              </a:rPr>
              <a:t>blog</a:t>
            </a:r>
            <a:r>
              <a:rPr lang="en-US" sz="1200" dirty="0" smtClean="0">
                <a:solidFill>
                  <a:srgbClr val="000000"/>
                </a:solidFill>
                <a:latin typeface="Fanwood"/>
                <a:cs typeface="Fanwood"/>
              </a:rPr>
              <a:t> (a blend of the terms “web” and “log”) is a type of website, or a part of a website. Blogs are usually maintained by an individual person, with regular entries, or posts. These posts can include descriptions of events, commentary on those events, and/or other material, like pictures, art, or video. Usually, bloggers write about a lot of personal topics. How is this different from the way that a newspaper works?</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A </a:t>
            </a:r>
            <a:r>
              <a:rPr lang="en-US" sz="1200" b="1" dirty="0" smtClean="0">
                <a:solidFill>
                  <a:srgbClr val="000000"/>
                </a:solidFill>
                <a:latin typeface="Fanwood"/>
                <a:cs typeface="Fanwood"/>
              </a:rPr>
              <a:t>newspaper</a:t>
            </a:r>
            <a:r>
              <a:rPr lang="en-US" sz="1200" dirty="0" smtClean="0">
                <a:solidFill>
                  <a:srgbClr val="000000"/>
                </a:solidFill>
                <a:latin typeface="Fanwood"/>
                <a:cs typeface="Fanwood"/>
              </a:rPr>
              <a:t> is a “regularly scheduled publication containing news of current events, informative articles, diverse features, and advertising” (Wikipedia). News content is reported by journalists and edited by a single person or a group of professionals.</a:t>
            </a:r>
          </a:p>
          <a:p>
            <a:pPr algn="just"/>
            <a:endParaRPr lang="en-US" sz="1200" dirty="0" smtClean="0">
              <a:solidFill>
                <a:srgbClr val="000000"/>
              </a:solidFill>
              <a:latin typeface="Fanwood"/>
              <a:cs typeface="Fanwood"/>
            </a:endParaRPr>
          </a:p>
          <a:p>
            <a:pPr algn="just"/>
            <a:r>
              <a:rPr lang="en-US" sz="1400" b="1" dirty="0">
                <a:solidFill>
                  <a:srgbClr val="FF043A"/>
                </a:solidFill>
                <a:latin typeface="Fanwood"/>
                <a:cs typeface="Fanwood"/>
              </a:rPr>
              <a:t>Say:</a:t>
            </a:r>
            <a:r>
              <a:rPr lang="en-US" sz="1400" dirty="0">
                <a:solidFill>
                  <a:srgbClr val="FF043A"/>
                </a:solidFill>
                <a:latin typeface="Fanwood"/>
                <a:cs typeface="Fanwood"/>
              </a:rPr>
              <a:t> </a:t>
            </a:r>
          </a:p>
          <a:p>
            <a:pPr marL="171450" indent="-171450" algn="just">
              <a:buFont typeface="Arial"/>
              <a:buChar char="•"/>
            </a:pPr>
            <a:r>
              <a:rPr lang="en-US" sz="1200" dirty="0" smtClean="0">
                <a:solidFill>
                  <a:srgbClr val="000000"/>
                </a:solidFill>
                <a:latin typeface="Fanwood"/>
                <a:cs typeface="Fanwood"/>
              </a:rPr>
              <a:t>Of the sources on the board, which ones do you use to stay informed about current events?</a:t>
            </a:r>
          </a:p>
          <a:p>
            <a:pPr marL="171450" indent="-171450" algn="just">
              <a:buFont typeface="Arial"/>
              <a:buChar char="•"/>
            </a:pPr>
            <a:r>
              <a:rPr lang="en-US" sz="1200" dirty="0" smtClean="0">
                <a:solidFill>
                  <a:srgbClr val="000000"/>
                </a:solidFill>
                <a:latin typeface="Fanwood"/>
                <a:cs typeface="Fanwood"/>
              </a:rPr>
              <a:t>Do you read blogs? Which ones?</a:t>
            </a:r>
          </a:p>
          <a:p>
            <a:pPr marL="171450" indent="-171450" algn="just">
              <a:buFont typeface="Arial"/>
              <a:buChar char="•"/>
            </a:pPr>
            <a:r>
              <a:rPr lang="en-US" sz="1200" dirty="0" smtClean="0">
                <a:solidFill>
                  <a:srgbClr val="000000"/>
                </a:solidFill>
                <a:latin typeface="Fanwood"/>
                <a:cs typeface="Fanwood"/>
              </a:rPr>
              <a:t>Why do you use a blog as a source of information?</a:t>
            </a:r>
          </a:p>
          <a:p>
            <a:pPr marL="171450" indent="-171450" algn="just">
              <a:buFont typeface="Arial"/>
              <a:buChar char="•"/>
            </a:pPr>
            <a:r>
              <a:rPr lang="en-US" sz="1200" dirty="0" smtClean="0">
                <a:solidFill>
                  <a:srgbClr val="000000"/>
                </a:solidFill>
                <a:latin typeface="Fanwood"/>
                <a:cs typeface="Fanwood"/>
              </a:rPr>
              <a:t>How do you know you can trust source X? Why do you use it?</a:t>
            </a:r>
          </a:p>
          <a:p>
            <a:pPr marL="171450" indent="-171450" algn="just">
              <a:buFont typeface="Arial"/>
              <a:buChar char="•"/>
            </a:pPr>
            <a:r>
              <a:rPr lang="en-US" sz="1200" dirty="0" smtClean="0">
                <a:solidFill>
                  <a:srgbClr val="000000"/>
                </a:solidFill>
                <a:latin typeface="Fanwood"/>
                <a:cs typeface="Fanwood"/>
              </a:rPr>
              <a:t>Does anyone have an example of a news story they heard recently? What was it about? How did you hear about it? Did you read about it once, or did you follow what happened in the story? </a:t>
            </a:r>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endParaRPr lang="en-US" sz="1200"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endParaRPr lang="en-US" sz="1200" dirty="0">
              <a:latin typeface="Fanwood"/>
              <a:cs typeface="Fanwood"/>
            </a:endParaRPr>
          </a:p>
        </p:txBody>
      </p:sp>
    </p:spTree>
    <p:extLst>
      <p:ext uri="{BB962C8B-B14F-4D97-AF65-F5344CB8AC3E}">
        <p14:creationId xmlns:p14="http://schemas.microsoft.com/office/powerpoint/2010/main" val="889410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2198038" cy="954107"/>
          </a:xfrm>
          <a:prstGeom prst="rect">
            <a:avLst/>
          </a:prstGeom>
          <a:noFill/>
        </p:spPr>
        <p:txBody>
          <a:bodyPr wrap="none" rtlCol="0">
            <a:spAutoFit/>
          </a:bodyPr>
          <a:lstStyle/>
          <a:p>
            <a:r>
              <a:rPr lang="en-US" sz="3600" b="1" dirty="0" smtClean="0">
                <a:solidFill>
                  <a:srgbClr val="FF043A"/>
                </a:solidFill>
                <a:latin typeface="Fanwood"/>
                <a:cs typeface="Fanwood"/>
              </a:rPr>
              <a:t>Web Quest</a:t>
            </a:r>
          </a:p>
          <a:p>
            <a:r>
              <a:rPr lang="en-US" dirty="0" smtClean="0">
                <a:latin typeface="Fanwood"/>
                <a:cs typeface="Fanwood"/>
              </a:rPr>
              <a:t>(30 minutes)</a:t>
            </a:r>
            <a:endParaRPr lang="en-US" dirty="0">
              <a:latin typeface="Fanwood"/>
              <a:cs typeface="Fanwood"/>
            </a:endParaRPr>
          </a:p>
        </p:txBody>
      </p:sp>
      <p:sp>
        <p:nvSpPr>
          <p:cNvPr id="5" name="TextBox 4"/>
          <p:cNvSpPr txBox="1"/>
          <p:nvPr/>
        </p:nvSpPr>
        <p:spPr>
          <a:xfrm>
            <a:off x="346378" y="1460875"/>
            <a:ext cx="7121222" cy="7109637"/>
          </a:xfrm>
          <a:prstGeom prst="rect">
            <a:avLst/>
          </a:prstGeom>
          <a:noFill/>
        </p:spPr>
        <p:txBody>
          <a:bodyPr wrap="square" rtlCol="0">
            <a:spAutoFit/>
          </a:bodyPr>
          <a:lstStyle/>
          <a:p>
            <a:pPr algn="just"/>
            <a:r>
              <a:rPr lang="en-US" sz="1400" b="1" dirty="0" smtClean="0">
                <a:solidFill>
                  <a:srgbClr val="FF043A"/>
                </a:solidFill>
                <a:latin typeface="Fanwood"/>
                <a:cs typeface="Fanwood"/>
              </a:rPr>
              <a:t>Note</a:t>
            </a:r>
            <a:r>
              <a:rPr lang="en-US" sz="1400" dirty="0" smtClean="0">
                <a:solidFill>
                  <a:srgbClr val="FF043A"/>
                </a:solidFill>
                <a:latin typeface="Fanwood"/>
                <a:cs typeface="Fanwood"/>
              </a:rPr>
              <a:t>: </a:t>
            </a:r>
            <a:r>
              <a:rPr lang="en-US" sz="1200" dirty="0" smtClean="0">
                <a:solidFill>
                  <a:srgbClr val="000000"/>
                </a:solidFill>
                <a:latin typeface="Fanwood"/>
                <a:cs typeface="Fanwood"/>
              </a:rPr>
              <a:t>Facilitators should familiarize themselves with the background reading on the “Gay Girl in Damascus” hoax. Additionally, the questions below are meant to only be </a:t>
            </a:r>
            <a:r>
              <a:rPr lang="en-US" sz="1200" b="1" dirty="0" smtClean="0">
                <a:solidFill>
                  <a:srgbClr val="000000"/>
                </a:solidFill>
                <a:latin typeface="Fanwood"/>
                <a:cs typeface="Fanwood"/>
              </a:rPr>
              <a:t>read out loud</a:t>
            </a:r>
            <a:r>
              <a:rPr lang="en-US" sz="1200" dirty="0" smtClean="0">
                <a:solidFill>
                  <a:srgbClr val="000000"/>
                </a:solidFill>
                <a:latin typeface="Fanwood"/>
                <a:cs typeface="Fanwood"/>
              </a:rPr>
              <a:t>, to mimic the search process (not knowing how to spell names, </a:t>
            </a:r>
            <a:r>
              <a:rPr lang="en-US" sz="1200" dirty="0" err="1" smtClean="0">
                <a:solidFill>
                  <a:srgbClr val="000000"/>
                </a:solidFill>
                <a:latin typeface="Fanwood"/>
                <a:cs typeface="Fanwood"/>
              </a:rPr>
              <a:t>etc</a:t>
            </a:r>
            <a:r>
              <a:rPr lang="en-US" sz="1200" dirty="0" smtClean="0">
                <a:solidFill>
                  <a:srgbClr val="000000"/>
                </a:solidFill>
                <a:latin typeface="Fanwood"/>
                <a:cs typeface="Fanwood"/>
              </a:rPr>
              <a:t>). </a:t>
            </a:r>
            <a:endParaRPr lang="en-US" sz="1200" b="1" dirty="0" smtClean="0">
              <a:solidFill>
                <a:srgbClr val="953735"/>
              </a:solidFill>
              <a:latin typeface="Fanwood"/>
              <a:cs typeface="Fanwood"/>
            </a:endParaRPr>
          </a:p>
          <a:p>
            <a:pPr algn="just"/>
            <a:endParaRPr lang="en-US" sz="1400" b="1" dirty="0">
              <a:solidFill>
                <a:srgbClr val="953735"/>
              </a:solidFill>
              <a:latin typeface="Fanwood"/>
              <a:cs typeface="Fanwood"/>
            </a:endParaRPr>
          </a:p>
          <a:p>
            <a:pPr algn="just"/>
            <a:r>
              <a:rPr lang="en-US" sz="1400" b="1" dirty="0" smtClean="0">
                <a:solidFill>
                  <a:srgbClr val="FF043A"/>
                </a:solidFill>
                <a:latin typeface="Fanwood"/>
                <a:cs typeface="Fanwood"/>
              </a:rPr>
              <a:t>Goal</a:t>
            </a:r>
            <a:r>
              <a:rPr lang="en-US" sz="1400" dirty="0" smtClean="0">
                <a:solidFill>
                  <a:srgbClr val="FF043A"/>
                </a:solidFill>
                <a:latin typeface="Fanwood"/>
                <a:cs typeface="Fanwood"/>
              </a:rPr>
              <a:t>: </a:t>
            </a:r>
            <a:r>
              <a:rPr lang="en-US" sz="1200" dirty="0" smtClean="0">
                <a:solidFill>
                  <a:srgbClr val="000000"/>
                </a:solidFill>
                <a:latin typeface="Fanwood"/>
                <a:cs typeface="Fanwood"/>
              </a:rPr>
              <a:t>For participants to practice their search and evaluation skills, exploring the concept of different sources of information. </a:t>
            </a:r>
          </a:p>
          <a:p>
            <a:pPr algn="just"/>
            <a:endParaRPr lang="en-US" sz="1400" dirty="0" smtClean="0">
              <a:latin typeface="Fanwood"/>
              <a:cs typeface="Fanwood"/>
            </a:endParaRPr>
          </a:p>
          <a:p>
            <a:pPr algn="just"/>
            <a:r>
              <a:rPr lang="en-US" sz="1400" b="1" dirty="0" smtClean="0">
                <a:solidFill>
                  <a:srgbClr val="FF043A"/>
                </a:solidFill>
                <a:latin typeface="Fanwood"/>
                <a:cs typeface="Fanwood"/>
              </a:rPr>
              <a:t>Materials:</a:t>
            </a:r>
            <a:r>
              <a:rPr lang="en-US" sz="1400" dirty="0" smtClean="0">
                <a:solidFill>
                  <a:srgbClr val="FF043A"/>
                </a:solidFill>
                <a:latin typeface="Fanwood"/>
                <a:cs typeface="Fanwood"/>
              </a:rPr>
              <a:t> </a:t>
            </a:r>
            <a:r>
              <a:rPr lang="en-US" sz="1200" dirty="0" smtClean="0">
                <a:solidFill>
                  <a:srgbClr val="000000"/>
                </a:solidFill>
                <a:latin typeface="Fanwood"/>
                <a:cs typeface="Fanwood"/>
              </a:rPr>
              <a:t>Computers, Hoax Questions Handout, Search Queries Handout, Timeline Handout</a:t>
            </a:r>
            <a:endParaRPr lang="en-US" sz="1200" b="1" dirty="0" smtClean="0">
              <a:solidFill>
                <a:srgbClr val="000000"/>
              </a:solidFill>
              <a:latin typeface="Fanwood"/>
              <a:cs typeface="Fanwood"/>
            </a:endParaRPr>
          </a:p>
          <a:p>
            <a:pPr algn="just"/>
            <a:endParaRPr lang="en-US" sz="1200" dirty="0">
              <a:solidFill>
                <a:srgbClr val="000000"/>
              </a:solidFill>
              <a:latin typeface="Fanwood"/>
              <a:cs typeface="Fanwood"/>
            </a:endParaRPr>
          </a:p>
          <a:p>
            <a:pPr algn="just"/>
            <a:r>
              <a:rPr lang="en-US" sz="1200" i="1" dirty="0">
                <a:solidFill>
                  <a:srgbClr val="000000"/>
                </a:solidFill>
                <a:latin typeface="Fanwood"/>
                <a:cs typeface="Fanwood"/>
              </a:rPr>
              <a:t>[Separate participants into groups of two-three and assign them to computers</a:t>
            </a:r>
            <a:r>
              <a:rPr lang="en-US" sz="1200" i="1" dirty="0" smtClean="0">
                <a:solidFill>
                  <a:srgbClr val="000000"/>
                </a:solidFill>
                <a:latin typeface="Fanwood"/>
                <a:cs typeface="Fanwood"/>
              </a:rPr>
              <a:t>. Give each group the search query handout.]</a:t>
            </a:r>
            <a:endParaRPr lang="en-US" sz="1200" i="1" dirty="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43A"/>
                </a:solidFill>
                <a:latin typeface="Fanwood"/>
                <a:cs typeface="Fanwood"/>
              </a:rPr>
              <a:t>Say:</a:t>
            </a:r>
            <a:r>
              <a:rPr lang="en-US" sz="1400" dirty="0" smtClean="0">
                <a:solidFill>
                  <a:srgbClr val="FF043A"/>
                </a:solidFill>
                <a:latin typeface="Fanwood"/>
                <a:cs typeface="Fanwood"/>
              </a:rPr>
              <a:t> </a:t>
            </a:r>
            <a:r>
              <a:rPr lang="en-US" sz="1200" dirty="0" smtClean="0">
                <a:solidFill>
                  <a:srgbClr val="000000"/>
                </a:solidFill>
                <a:latin typeface="Fanwood"/>
                <a:cs typeface="Fanwood"/>
              </a:rPr>
              <a:t>We just talked about a lot of different ways to find information, whether online or out in the world. Let’s imagine that on June 10, 2011, your best friend comes up to you and tells you that she heard that a famous Syrian-American blogger was abducted a few days ago. How can you find out more? What is the name and gender of of the blogger? What else can you learn about them?</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As you go online to search, use this handout to keep track of </a:t>
            </a:r>
            <a:r>
              <a:rPr lang="en-US" sz="1200" b="1" dirty="0" smtClean="0">
                <a:solidFill>
                  <a:srgbClr val="000000"/>
                </a:solidFill>
                <a:latin typeface="Fanwood"/>
                <a:cs typeface="Fanwood"/>
              </a:rPr>
              <a:t>how</a:t>
            </a:r>
            <a:r>
              <a:rPr lang="en-US" sz="1200" dirty="0" smtClean="0">
                <a:solidFill>
                  <a:srgbClr val="000000"/>
                </a:solidFill>
                <a:latin typeface="Fanwood"/>
                <a:cs typeface="Fanwood"/>
              </a:rPr>
              <a:t> you searched. </a:t>
            </a:r>
          </a:p>
          <a:p>
            <a:pPr marL="171450" indent="-171450" algn="just">
              <a:buFont typeface="Arial"/>
              <a:buChar char="•"/>
            </a:pPr>
            <a:r>
              <a:rPr lang="en-US" sz="1200" dirty="0" smtClean="0">
                <a:solidFill>
                  <a:srgbClr val="000000"/>
                </a:solidFill>
                <a:latin typeface="Fanwood"/>
                <a:cs typeface="Fanwood"/>
              </a:rPr>
              <a:t>Which </a:t>
            </a:r>
            <a:r>
              <a:rPr lang="en-US" sz="1200" b="1" dirty="0" smtClean="0">
                <a:solidFill>
                  <a:srgbClr val="000000"/>
                </a:solidFill>
                <a:latin typeface="Fanwood"/>
                <a:cs typeface="Fanwood"/>
              </a:rPr>
              <a:t>keywords</a:t>
            </a:r>
            <a:r>
              <a:rPr lang="en-US" sz="1200" dirty="0" smtClean="0">
                <a:solidFill>
                  <a:srgbClr val="000000"/>
                </a:solidFill>
                <a:latin typeface="Fanwood"/>
                <a:cs typeface="Fanwood"/>
              </a:rPr>
              <a:t> did you use? (What words did you put into the search engine to look up information?)</a:t>
            </a:r>
          </a:p>
          <a:p>
            <a:pPr marL="171450" indent="-171450" algn="just">
              <a:buFont typeface="Arial"/>
              <a:buChar char="•"/>
            </a:pPr>
            <a:r>
              <a:rPr lang="en-US" sz="1200" dirty="0" smtClean="0">
                <a:solidFill>
                  <a:srgbClr val="000000"/>
                </a:solidFill>
                <a:latin typeface="Fanwood"/>
                <a:cs typeface="Fanwood"/>
              </a:rPr>
              <a:t>Which </a:t>
            </a:r>
            <a:r>
              <a:rPr lang="en-US" sz="1200" b="1" dirty="0" smtClean="0">
                <a:solidFill>
                  <a:srgbClr val="000000"/>
                </a:solidFill>
                <a:latin typeface="Fanwood"/>
                <a:cs typeface="Fanwood"/>
              </a:rPr>
              <a:t>webpages</a:t>
            </a:r>
            <a:r>
              <a:rPr lang="en-US" sz="1200" dirty="0" smtClean="0">
                <a:solidFill>
                  <a:srgbClr val="000000"/>
                </a:solidFill>
                <a:latin typeface="Fanwood"/>
                <a:cs typeface="Fanwood"/>
              </a:rPr>
              <a:t> did you visit? What </a:t>
            </a:r>
            <a:r>
              <a:rPr lang="en-US" sz="1200" b="1" dirty="0" smtClean="0">
                <a:solidFill>
                  <a:srgbClr val="000000"/>
                </a:solidFill>
                <a:latin typeface="Fanwood"/>
                <a:cs typeface="Fanwood"/>
              </a:rPr>
              <a:t>sources</a:t>
            </a:r>
            <a:r>
              <a:rPr lang="en-US" sz="1200" dirty="0" smtClean="0">
                <a:solidFill>
                  <a:srgbClr val="000000"/>
                </a:solidFill>
                <a:latin typeface="Fanwood"/>
                <a:cs typeface="Fanwood"/>
              </a:rPr>
              <a:t> did you use?</a:t>
            </a:r>
          </a:p>
          <a:p>
            <a:pPr marL="171450" indent="-171450" algn="just">
              <a:buFont typeface="Arial"/>
              <a:buChar char="•"/>
            </a:pPr>
            <a:r>
              <a:rPr lang="en-US" sz="1200" dirty="0" smtClean="0">
                <a:solidFill>
                  <a:srgbClr val="000000"/>
                </a:solidFill>
                <a:latin typeface="Fanwood"/>
                <a:cs typeface="Fanwood"/>
              </a:rPr>
              <a:t>Why did you </a:t>
            </a:r>
            <a:r>
              <a:rPr lang="en-US" sz="1200" b="1" dirty="0" smtClean="0">
                <a:solidFill>
                  <a:srgbClr val="000000"/>
                </a:solidFill>
                <a:latin typeface="Fanwood"/>
                <a:cs typeface="Fanwood"/>
              </a:rPr>
              <a:t>choose certain sources</a:t>
            </a:r>
            <a:r>
              <a:rPr lang="en-US" sz="1200" dirty="0" smtClean="0">
                <a:solidFill>
                  <a:srgbClr val="000000"/>
                </a:solidFill>
                <a:latin typeface="Fanwood"/>
                <a:cs typeface="Fanwood"/>
              </a:rPr>
              <a:t> over others?</a:t>
            </a:r>
          </a:p>
          <a:p>
            <a:pPr algn="just"/>
            <a:endParaRPr lang="en-US" sz="1200" dirty="0" smtClean="0">
              <a:solidFill>
                <a:srgbClr val="000000"/>
              </a:solidFill>
              <a:latin typeface="Fanwood"/>
              <a:cs typeface="Fanwood"/>
            </a:endParaRPr>
          </a:p>
          <a:p>
            <a:pPr algn="just"/>
            <a:r>
              <a:rPr lang="en-US" sz="1200" i="1" dirty="0" smtClean="0">
                <a:solidFill>
                  <a:srgbClr val="000000"/>
                </a:solidFill>
                <a:latin typeface="Fanwood"/>
                <a:cs typeface="Fanwood"/>
              </a:rPr>
              <a:t>[As individual groups finish each part, hand them the next question so that they can work at their own pace. Also, ask students from groups who finish early to put their information up at the whiteboard.]</a:t>
            </a:r>
            <a:endParaRPr lang="en-US" sz="1200" i="1" dirty="0">
              <a:solidFill>
                <a:srgbClr val="000000"/>
              </a:solidFill>
              <a:latin typeface="Fanwood"/>
              <a:cs typeface="Fanwood"/>
            </a:endParaRPr>
          </a:p>
          <a:p>
            <a:pPr algn="just"/>
            <a:endParaRPr lang="en-US" sz="1200" dirty="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What happened to the Syrian blogger’s father? What steps did the blogger take to look out for his/her own safety and security, if they took any at all?</a:t>
            </a:r>
          </a:p>
          <a:p>
            <a:pPr marL="171450" indent="-171450" algn="just">
              <a:buFont typeface="Arial"/>
              <a:buChar char="•"/>
            </a:pPr>
            <a:r>
              <a:rPr lang="en-US" sz="1200" dirty="0" smtClean="0">
                <a:solidFill>
                  <a:srgbClr val="000000"/>
                </a:solidFill>
                <a:latin typeface="Fanwood"/>
                <a:cs typeface="Fanwood"/>
              </a:rPr>
              <a:t>Who is Rania Ismail? What can you find out about this person?</a:t>
            </a:r>
          </a:p>
          <a:p>
            <a:pPr algn="just"/>
            <a:endParaRPr lang="en-US" sz="1200" dirty="0">
              <a:solidFill>
                <a:srgbClr val="000000"/>
              </a:solidFill>
              <a:latin typeface="Fanwood"/>
              <a:cs typeface="Fanwood"/>
            </a:endParaRPr>
          </a:p>
          <a:p>
            <a:pPr algn="just"/>
            <a:r>
              <a:rPr lang="en-US" sz="1200" dirty="0" smtClean="0">
                <a:solidFill>
                  <a:srgbClr val="000000"/>
                </a:solidFill>
                <a:latin typeface="Fanwood"/>
                <a:cs typeface="Fanwood"/>
              </a:rPr>
              <a:t>Before we discuss the answers to these questions, can anyone give us a brief summary of what they found? What was the news story about?</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[Students tell their version of the story. If they did not find that the story was a hoax, facilitator can tell a brief summary of the story.]</a:t>
            </a:r>
          </a:p>
          <a:p>
            <a:pPr algn="just"/>
            <a:endParaRPr lang="en-US" sz="1200" i="1" dirty="0">
              <a:solidFill>
                <a:srgbClr val="000000"/>
              </a:solidFill>
              <a:latin typeface="Fanwood"/>
              <a:cs typeface="Fanwood"/>
            </a:endParaRPr>
          </a:p>
          <a:p>
            <a:pPr algn="just"/>
            <a:r>
              <a:rPr lang="en-US" sz="1200" i="1" dirty="0" smtClean="0">
                <a:solidFill>
                  <a:srgbClr val="000000"/>
                </a:solidFill>
                <a:latin typeface="Fanwood"/>
                <a:cs typeface="Fanwood"/>
              </a:rPr>
              <a:t>[Hand out timeline. During this discussion, ensure that students understand that the story developed over a period of time. ]</a:t>
            </a:r>
          </a:p>
        </p:txBody>
      </p:sp>
    </p:spTree>
    <p:extLst>
      <p:ext uri="{BB962C8B-B14F-4D97-AF65-F5344CB8AC3E}">
        <p14:creationId xmlns:p14="http://schemas.microsoft.com/office/powerpoint/2010/main" val="3748920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6379" y="327206"/>
            <a:ext cx="7146620" cy="2800766"/>
          </a:xfrm>
          <a:prstGeom prst="rect">
            <a:avLst/>
          </a:prstGeom>
          <a:noFill/>
        </p:spPr>
        <p:txBody>
          <a:bodyPr wrap="square" rtlCol="0">
            <a:spAutoFit/>
          </a:bodyPr>
          <a:lstStyle/>
          <a:p>
            <a:pPr algn="just"/>
            <a:r>
              <a:rPr lang="en-US" sz="1200" i="1" dirty="0">
                <a:solidFill>
                  <a:srgbClr val="000000"/>
                </a:solidFill>
                <a:latin typeface="Fanwood"/>
                <a:cs typeface="Fanwood"/>
              </a:rPr>
              <a:t>[Goal: For students to understand that Mr. </a:t>
            </a:r>
            <a:r>
              <a:rPr lang="en-US" sz="1200" i="1" dirty="0" err="1">
                <a:solidFill>
                  <a:srgbClr val="000000"/>
                </a:solidFill>
                <a:latin typeface="Fanwood"/>
                <a:cs typeface="Fanwood"/>
              </a:rPr>
              <a:t>MacMaster</a:t>
            </a:r>
            <a:r>
              <a:rPr lang="en-US" sz="1200" i="1" dirty="0">
                <a:solidFill>
                  <a:srgbClr val="000000"/>
                </a:solidFill>
                <a:latin typeface="Fanwood"/>
                <a:cs typeface="Fanwood"/>
              </a:rPr>
              <a:t> hoped to provide insight into the events unfolding in Syria through a certain perspective not often told in America.</a:t>
            </a:r>
            <a:r>
              <a:rPr lang="en-US" sz="1200" i="1" dirty="0" smtClean="0">
                <a:solidFill>
                  <a:srgbClr val="000000"/>
                </a:solidFill>
                <a:latin typeface="Fanwood"/>
                <a:cs typeface="Fanwood"/>
              </a:rPr>
              <a:t>]</a:t>
            </a:r>
            <a:endParaRPr lang="en-US" sz="1200" b="1" dirty="0" smtClean="0">
              <a:solidFill>
                <a:schemeClr val="accent2">
                  <a:lumMod val="75000"/>
                </a:schemeClr>
              </a:solidFill>
              <a:latin typeface="Fanwood"/>
              <a:cs typeface="Fanwood"/>
            </a:endParaRPr>
          </a:p>
          <a:p>
            <a:pPr algn="just"/>
            <a:endParaRPr lang="en-US" sz="1600" b="1" dirty="0">
              <a:solidFill>
                <a:schemeClr val="accent2">
                  <a:lumMod val="75000"/>
                </a:schemeClr>
              </a:solidFill>
              <a:latin typeface="Fanwood"/>
              <a:cs typeface="Fanwood"/>
            </a:endParaRPr>
          </a:p>
          <a:p>
            <a:pPr algn="just"/>
            <a:r>
              <a:rPr lang="en-US" sz="1600" b="1" dirty="0" smtClean="0">
                <a:solidFill>
                  <a:schemeClr val="accent2">
                    <a:lumMod val="75000"/>
                  </a:schemeClr>
                </a:solidFill>
                <a:latin typeface="Fanwood"/>
                <a:cs typeface="Fanwood"/>
              </a:rPr>
              <a:t>Say</a:t>
            </a:r>
            <a:r>
              <a:rPr lang="en-US" sz="1600" b="1" dirty="0">
                <a:solidFill>
                  <a:schemeClr val="accent2">
                    <a:lumMod val="75000"/>
                  </a:schemeClr>
                </a:solidFill>
                <a:latin typeface="Fanwood"/>
                <a:cs typeface="Fanwood"/>
              </a:rPr>
              <a:t>:</a:t>
            </a:r>
            <a:r>
              <a:rPr lang="en-US" sz="1600" dirty="0">
                <a:solidFill>
                  <a:schemeClr val="accent2">
                    <a:lumMod val="75000"/>
                  </a:schemeClr>
                </a:solidFill>
                <a:latin typeface="Fanwood"/>
                <a:cs typeface="Fanwood"/>
              </a:rPr>
              <a:t> </a:t>
            </a:r>
            <a:r>
              <a:rPr lang="en-US" sz="1200" dirty="0">
                <a:solidFill>
                  <a:srgbClr val="000000"/>
                </a:solidFill>
                <a:latin typeface="Fanwood"/>
                <a:cs typeface="Fanwood"/>
              </a:rPr>
              <a:t>Here is a chronological timeline of the story as it unfolded. Does anything surprise you?</a:t>
            </a:r>
          </a:p>
          <a:p>
            <a:pPr marL="171450" indent="-171450" algn="just">
              <a:buFont typeface="Arial"/>
              <a:buChar char="•"/>
            </a:pPr>
            <a:r>
              <a:rPr lang="en-US" sz="1200" dirty="0">
                <a:solidFill>
                  <a:srgbClr val="000000"/>
                </a:solidFill>
                <a:latin typeface="Fanwood"/>
                <a:cs typeface="Fanwood"/>
              </a:rPr>
              <a:t>What were some of the key terms that you used to figure things out? Sources? </a:t>
            </a:r>
          </a:p>
          <a:p>
            <a:pPr marL="171450" indent="-171450" algn="just">
              <a:buFont typeface="Arial"/>
              <a:buChar char="•"/>
            </a:pPr>
            <a:r>
              <a:rPr lang="en-US" sz="1200" dirty="0">
                <a:solidFill>
                  <a:srgbClr val="000000"/>
                </a:solidFill>
                <a:latin typeface="Fanwood"/>
                <a:cs typeface="Fanwood"/>
              </a:rPr>
              <a:t>How do those keywords and sources relate to events on the timeline? What else do you notice?</a:t>
            </a:r>
          </a:p>
          <a:p>
            <a:pPr marL="171450" indent="-171450" algn="just">
              <a:buFont typeface="Arial"/>
              <a:buChar char="•"/>
            </a:pPr>
            <a:r>
              <a:rPr lang="en-US" sz="1200" dirty="0">
                <a:solidFill>
                  <a:srgbClr val="000000"/>
                </a:solidFill>
                <a:latin typeface="Fanwood"/>
                <a:cs typeface="Fanwood"/>
              </a:rPr>
              <a:t>At first, newspapers believed the story that this blogger wrote. How do you think people discovered that this was a hoax? </a:t>
            </a:r>
            <a:r>
              <a:rPr lang="en-US" sz="1200" i="1" dirty="0">
                <a:solidFill>
                  <a:srgbClr val="000000"/>
                </a:solidFill>
                <a:latin typeface="Fanwood"/>
                <a:cs typeface="Fanwood"/>
              </a:rPr>
              <a:t>Who</a:t>
            </a:r>
            <a:r>
              <a:rPr lang="en-US" sz="1200" dirty="0">
                <a:solidFill>
                  <a:srgbClr val="000000"/>
                </a:solidFill>
                <a:latin typeface="Fanwood"/>
                <a:cs typeface="Fanwood"/>
              </a:rPr>
              <a:t> do you think figured this out</a:t>
            </a:r>
            <a:r>
              <a:rPr lang="en-US" sz="1200" dirty="0" smtClean="0">
                <a:solidFill>
                  <a:srgbClr val="000000"/>
                </a:solidFill>
                <a:latin typeface="Fanwood"/>
                <a:cs typeface="Fanwood"/>
              </a:rPr>
              <a:t>?</a:t>
            </a:r>
            <a:endParaRPr lang="en-US" sz="1200" i="1" dirty="0">
              <a:solidFill>
                <a:srgbClr val="000000"/>
              </a:solidFill>
              <a:latin typeface="Fanwood"/>
              <a:cs typeface="Fanwood"/>
            </a:endParaRPr>
          </a:p>
          <a:p>
            <a:pPr marL="171450" indent="-171450" algn="just">
              <a:buFont typeface="Arial"/>
              <a:buChar char="•"/>
            </a:pPr>
            <a:r>
              <a:rPr lang="en-US" sz="1200" dirty="0" smtClean="0">
                <a:solidFill>
                  <a:srgbClr val="000000"/>
                </a:solidFill>
                <a:latin typeface="Fanwood"/>
                <a:cs typeface="Fanwood"/>
              </a:rPr>
              <a:t>As the story developed, newspapers adjusted their information. If this kind of story had happened before the internet, do you think the person behind it would’ve been found out?</a:t>
            </a:r>
          </a:p>
          <a:p>
            <a:pPr marL="171450" indent="-171450" algn="just">
              <a:buFont typeface="Arial"/>
              <a:buChar char="•"/>
            </a:pPr>
            <a:r>
              <a:rPr lang="en-US" sz="1200" dirty="0" smtClean="0">
                <a:solidFill>
                  <a:srgbClr val="000000"/>
                </a:solidFill>
                <a:latin typeface="Fanwood"/>
                <a:cs typeface="Fanwood"/>
              </a:rPr>
              <a:t>Why do you think the blogger, Tom </a:t>
            </a:r>
            <a:r>
              <a:rPr lang="en-US" sz="1200" dirty="0" err="1" smtClean="0">
                <a:solidFill>
                  <a:srgbClr val="000000"/>
                </a:solidFill>
                <a:latin typeface="Fanwood"/>
                <a:cs typeface="Fanwood"/>
              </a:rPr>
              <a:t>MacMaster</a:t>
            </a:r>
            <a:r>
              <a:rPr lang="en-US" sz="1200" dirty="0" smtClean="0">
                <a:solidFill>
                  <a:srgbClr val="000000"/>
                </a:solidFill>
                <a:latin typeface="Fanwood"/>
                <a:cs typeface="Fanwood"/>
              </a:rPr>
              <a:t>, created this fictional character?</a:t>
            </a:r>
          </a:p>
          <a:p>
            <a:pPr marL="171450" indent="-171450" algn="just">
              <a:buFont typeface="Arial"/>
              <a:buChar char="•"/>
            </a:pPr>
            <a:r>
              <a:rPr lang="en-US" sz="1200" dirty="0" smtClean="0">
                <a:solidFill>
                  <a:srgbClr val="000000"/>
                </a:solidFill>
                <a:latin typeface="Fanwood"/>
                <a:cs typeface="Fanwood"/>
              </a:rPr>
              <a:t>Tom </a:t>
            </a:r>
            <a:r>
              <a:rPr lang="en-US" sz="1200" dirty="0" err="1" smtClean="0">
                <a:solidFill>
                  <a:srgbClr val="000000"/>
                </a:solidFill>
                <a:latin typeface="Fanwood"/>
                <a:cs typeface="Fanwood"/>
              </a:rPr>
              <a:t>MacMaster</a:t>
            </a:r>
            <a:r>
              <a:rPr lang="en-US" sz="1200" dirty="0" smtClean="0">
                <a:solidFill>
                  <a:srgbClr val="000000"/>
                </a:solidFill>
                <a:latin typeface="Fanwood"/>
                <a:cs typeface="Fanwood"/>
              </a:rPr>
              <a:t> wrote about events happening in Syria, but told specifically from the view point of a “gay girl in Damascus.” What if he had used his own perspective? What was it about this fictional character’s perspective that made her story interesting?</a:t>
            </a:r>
          </a:p>
        </p:txBody>
      </p:sp>
      <p:sp>
        <p:nvSpPr>
          <p:cNvPr id="6" name="TextBox 5"/>
          <p:cNvSpPr txBox="1"/>
          <p:nvPr/>
        </p:nvSpPr>
        <p:spPr>
          <a:xfrm>
            <a:off x="346379" y="3174138"/>
            <a:ext cx="1582484" cy="1508105"/>
          </a:xfrm>
          <a:prstGeom prst="rect">
            <a:avLst/>
          </a:prstGeom>
          <a:noFill/>
        </p:spPr>
        <p:txBody>
          <a:bodyPr wrap="none" rtlCol="0">
            <a:spAutoFit/>
          </a:bodyPr>
          <a:lstStyle/>
          <a:p>
            <a:r>
              <a:rPr lang="en-US" sz="3600" b="1" dirty="0" smtClean="0">
                <a:solidFill>
                  <a:srgbClr val="FF043A"/>
                </a:solidFill>
                <a:latin typeface="Fanwood"/>
                <a:cs typeface="Fanwood"/>
              </a:rPr>
              <a:t>Debrief</a:t>
            </a:r>
          </a:p>
          <a:p>
            <a:r>
              <a:rPr lang="en-US" dirty="0" smtClean="0">
                <a:latin typeface="Fanwood"/>
                <a:cs typeface="Fanwood"/>
              </a:rPr>
              <a:t>(15 </a:t>
            </a:r>
            <a:r>
              <a:rPr lang="en-US" dirty="0">
                <a:latin typeface="Fanwood"/>
                <a:cs typeface="Fanwood"/>
              </a:rPr>
              <a:t>minutes)</a:t>
            </a:r>
          </a:p>
          <a:p>
            <a:endParaRPr lang="en-US" sz="3600" b="1" dirty="0" smtClean="0">
              <a:solidFill>
                <a:srgbClr val="953735"/>
              </a:solidFill>
              <a:latin typeface="Fanwood"/>
              <a:cs typeface="Fanwood"/>
            </a:endParaRPr>
          </a:p>
        </p:txBody>
      </p:sp>
      <p:sp>
        <p:nvSpPr>
          <p:cNvPr id="7" name="TextBox 6"/>
          <p:cNvSpPr txBox="1"/>
          <p:nvPr/>
        </p:nvSpPr>
        <p:spPr>
          <a:xfrm>
            <a:off x="346378" y="4156782"/>
            <a:ext cx="7146621" cy="5416866"/>
          </a:xfrm>
          <a:prstGeom prst="rect">
            <a:avLst/>
          </a:prstGeom>
          <a:noFill/>
        </p:spPr>
        <p:txBody>
          <a:bodyPr wrap="square" rtlCol="0">
            <a:spAutoFit/>
          </a:bodyPr>
          <a:lstStyle/>
          <a:p>
            <a:pPr algn="just"/>
            <a:r>
              <a:rPr lang="en-US" sz="1400" b="1" dirty="0" smtClean="0">
                <a:solidFill>
                  <a:srgbClr val="FF043A"/>
                </a:solidFill>
                <a:latin typeface="Fanwood"/>
                <a:cs typeface="Fanwood"/>
              </a:rPr>
              <a:t>Goal</a:t>
            </a:r>
            <a:r>
              <a:rPr lang="en-US" sz="1400" dirty="0" smtClean="0">
                <a:solidFill>
                  <a:srgbClr val="FF043A"/>
                </a:solidFill>
                <a:latin typeface="Fanwood"/>
                <a:cs typeface="Fanwood"/>
              </a:rPr>
              <a:t>:</a:t>
            </a:r>
            <a:r>
              <a:rPr lang="en-US" sz="1400" b="1" dirty="0" smtClean="0">
                <a:solidFill>
                  <a:srgbClr val="FF043A"/>
                </a:solidFill>
                <a:latin typeface="Fanwood"/>
                <a:cs typeface="Fanwood"/>
              </a:rPr>
              <a:t> </a:t>
            </a:r>
            <a:r>
              <a:rPr lang="en-US" sz="1200" dirty="0" smtClean="0">
                <a:latin typeface="Fanwood"/>
                <a:cs typeface="Fanwood"/>
              </a:rPr>
              <a:t>For participants to review the material discussed in the web quest and see how it can be applied to the way they evaluate news sources in the future.  </a:t>
            </a:r>
          </a:p>
          <a:p>
            <a:pPr algn="just"/>
            <a:endParaRPr lang="en-US" sz="1400" dirty="0" smtClean="0">
              <a:latin typeface="Fanwood"/>
              <a:cs typeface="Fanwood"/>
            </a:endParaRPr>
          </a:p>
          <a:p>
            <a:pPr algn="just"/>
            <a:r>
              <a:rPr lang="en-US" sz="1400" b="1" dirty="0" smtClean="0">
                <a:solidFill>
                  <a:srgbClr val="FF043A"/>
                </a:solidFill>
                <a:latin typeface="Fanwood"/>
                <a:cs typeface="Fanwood"/>
              </a:rPr>
              <a:t>Materials: </a:t>
            </a:r>
            <a:r>
              <a:rPr lang="en-US" sz="1200" dirty="0" smtClean="0">
                <a:solidFill>
                  <a:srgbClr val="000000"/>
                </a:solidFill>
                <a:latin typeface="Fanwood"/>
                <a:cs typeface="Fanwood"/>
              </a:rPr>
              <a:t>None</a:t>
            </a:r>
            <a:endParaRPr lang="en-US" sz="1200" b="1" dirty="0" smtClean="0">
              <a:solidFill>
                <a:srgbClr val="000000"/>
              </a:solidFill>
              <a:latin typeface="Fanwood"/>
              <a:cs typeface="Fanwood"/>
            </a:endParaRPr>
          </a:p>
          <a:p>
            <a:pPr algn="just"/>
            <a:endParaRPr lang="en-US" sz="1200" b="1" dirty="0" smtClean="0">
              <a:solidFill>
                <a:srgbClr val="953735"/>
              </a:solidFill>
              <a:latin typeface="Fanwood"/>
              <a:cs typeface="Fanwood"/>
            </a:endParaRPr>
          </a:p>
          <a:p>
            <a:pPr algn="just"/>
            <a:r>
              <a:rPr lang="en-US" sz="1200" i="1" dirty="0" smtClean="0">
                <a:solidFill>
                  <a:srgbClr val="000000"/>
                </a:solidFill>
                <a:latin typeface="Fanwood"/>
                <a:cs typeface="Fanwood"/>
              </a:rPr>
              <a:t>[Conclusions about search and evaluation processes]</a:t>
            </a:r>
            <a:endParaRPr lang="en-US" sz="1200" i="1" dirty="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rgbClr val="FF043A"/>
                </a:solidFill>
                <a:latin typeface="Fanwood"/>
                <a:cs typeface="Fanwood"/>
              </a:rPr>
              <a:t>Say: </a:t>
            </a:r>
          </a:p>
          <a:p>
            <a:pPr marL="171450" indent="-171450" algn="just">
              <a:buFont typeface="Arial"/>
              <a:buChar char="•"/>
            </a:pPr>
            <a:r>
              <a:rPr lang="en-US" sz="1200" dirty="0" smtClean="0">
                <a:solidFill>
                  <a:srgbClr val="000000"/>
                </a:solidFill>
                <a:latin typeface="Fanwood"/>
                <a:cs typeface="Fanwood"/>
              </a:rPr>
              <a:t>Did all of your groups use the same key terms? Why/why not? Why were some groups faster than others? Did your group use sentences, or did you use key words? Which one do you think is more efficient? Did you search differently today than you would normally?</a:t>
            </a:r>
          </a:p>
          <a:p>
            <a:pPr marL="171450" indent="-171450" algn="just">
              <a:buFont typeface="Arial"/>
              <a:buChar char="•"/>
            </a:pPr>
            <a:r>
              <a:rPr lang="en-US" sz="1200" dirty="0" smtClean="0">
                <a:solidFill>
                  <a:srgbClr val="000000"/>
                </a:solidFill>
                <a:latin typeface="Fanwood"/>
                <a:cs typeface="Fanwood"/>
              </a:rPr>
              <a:t>Why did some groups only look at one source, while others used many? What are the disadvantages and advantages to each approach?</a:t>
            </a:r>
          </a:p>
          <a:p>
            <a:pPr marL="171450" indent="-171450" algn="just">
              <a:buFont typeface="Arial"/>
              <a:buChar char="•"/>
            </a:pPr>
            <a:r>
              <a:rPr lang="en-US" sz="1200" dirty="0" smtClean="0">
                <a:solidFill>
                  <a:srgbClr val="000000"/>
                </a:solidFill>
                <a:latin typeface="Fanwood"/>
                <a:cs typeface="Fanwood"/>
              </a:rPr>
              <a:t>Why were only these sources used? Were they the first in the search engine’s results? Were these sources you’d used before? Why did you trust some sources over others?</a:t>
            </a:r>
          </a:p>
          <a:p>
            <a:pPr algn="just"/>
            <a:endParaRPr lang="en-US" sz="1200" dirty="0" smtClean="0">
              <a:solidFill>
                <a:srgbClr val="000000"/>
              </a:solidFill>
              <a:latin typeface="Fanwood"/>
              <a:cs typeface="Fanwood"/>
            </a:endParaRPr>
          </a:p>
          <a:p>
            <a:pPr algn="just"/>
            <a:r>
              <a:rPr lang="en-US" sz="1200" i="1" dirty="0">
                <a:solidFill>
                  <a:srgbClr val="000000"/>
                </a:solidFill>
                <a:latin typeface="Fanwood"/>
                <a:cs typeface="Fanwood"/>
              </a:rPr>
              <a:t>[Conclusions about </a:t>
            </a:r>
            <a:r>
              <a:rPr lang="en-US" sz="1200" i="1" dirty="0" smtClean="0">
                <a:solidFill>
                  <a:srgbClr val="000000"/>
                </a:solidFill>
                <a:latin typeface="Fanwood"/>
                <a:cs typeface="Fanwood"/>
              </a:rPr>
              <a:t>how news stories unfold]</a:t>
            </a:r>
            <a:endParaRPr lang="en-US" sz="1200" i="1" dirty="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a:solidFill>
                  <a:srgbClr val="FF043A"/>
                </a:solidFill>
                <a:latin typeface="Fanwood"/>
                <a:cs typeface="Fanwood"/>
              </a:rPr>
              <a:t>Say: </a:t>
            </a:r>
          </a:p>
          <a:p>
            <a:pPr marL="171450" indent="-171450" algn="just">
              <a:buFont typeface="Arial"/>
              <a:buChar char="•"/>
            </a:pPr>
            <a:r>
              <a:rPr lang="en-US" sz="1200" dirty="0" smtClean="0">
                <a:solidFill>
                  <a:srgbClr val="000000"/>
                </a:solidFill>
                <a:latin typeface="Fanwood"/>
                <a:cs typeface="Fanwood"/>
              </a:rPr>
              <a:t>Before the internet, where do you think people got the news? </a:t>
            </a:r>
            <a:r>
              <a:rPr lang="en-US" sz="1200" i="1" dirty="0" smtClean="0">
                <a:solidFill>
                  <a:srgbClr val="000000"/>
                </a:solidFill>
                <a:latin typeface="Fanwood"/>
                <a:cs typeface="Fanwood"/>
              </a:rPr>
              <a:t>[TV, radio, newspapers]</a:t>
            </a:r>
          </a:p>
          <a:p>
            <a:pPr marL="171450" indent="-171450" algn="just">
              <a:buFont typeface="Arial"/>
              <a:buChar char="•"/>
            </a:pPr>
            <a:r>
              <a:rPr lang="en-US" sz="1200" dirty="0" smtClean="0">
                <a:solidFill>
                  <a:srgbClr val="000000"/>
                </a:solidFill>
                <a:latin typeface="Fanwood"/>
                <a:cs typeface="Fanwood"/>
              </a:rPr>
              <a:t>Those sources of news are what we call </a:t>
            </a:r>
            <a:r>
              <a:rPr lang="en-US" sz="1200" b="1" dirty="0" smtClean="0">
                <a:solidFill>
                  <a:srgbClr val="000000"/>
                </a:solidFill>
                <a:latin typeface="Fanwood"/>
                <a:cs typeface="Fanwood"/>
              </a:rPr>
              <a:t>mainstream news sources</a:t>
            </a:r>
            <a:r>
              <a:rPr lang="en-US" sz="1200" dirty="0" smtClean="0">
                <a:solidFill>
                  <a:srgbClr val="000000"/>
                </a:solidFill>
                <a:latin typeface="Fanwood"/>
                <a:cs typeface="Fanwood"/>
              </a:rPr>
              <a:t>, because they’re the ones that everyone has, in the past, heard of, and used. Today, with the internet, what are </a:t>
            </a:r>
            <a:r>
              <a:rPr lang="en-US" sz="1200" b="1" dirty="0" smtClean="0">
                <a:solidFill>
                  <a:srgbClr val="000000"/>
                </a:solidFill>
                <a:latin typeface="Fanwood"/>
                <a:cs typeface="Fanwood"/>
              </a:rPr>
              <a:t>alternative news sources</a:t>
            </a:r>
            <a:r>
              <a:rPr lang="en-US" sz="1200" dirty="0" smtClean="0">
                <a:solidFill>
                  <a:srgbClr val="000000"/>
                </a:solidFill>
                <a:latin typeface="Fanwood"/>
                <a:cs typeface="Fanwood"/>
              </a:rPr>
              <a:t> that you’ve heard of? </a:t>
            </a:r>
            <a:r>
              <a:rPr lang="en-US" sz="1200" i="1" dirty="0" smtClean="0">
                <a:solidFill>
                  <a:srgbClr val="000000"/>
                </a:solidFill>
                <a:latin typeface="Fanwood"/>
                <a:cs typeface="Fanwood"/>
              </a:rPr>
              <a:t>[Blogs, Twitter, Facebook]</a:t>
            </a:r>
          </a:p>
          <a:p>
            <a:pPr marL="171450" indent="-171450" algn="just">
              <a:buFont typeface="Arial"/>
              <a:buChar char="•"/>
            </a:pPr>
            <a:r>
              <a:rPr lang="en-US" sz="1200" dirty="0" smtClean="0">
                <a:solidFill>
                  <a:srgbClr val="000000"/>
                </a:solidFill>
                <a:latin typeface="Fanwood"/>
                <a:cs typeface="Fanwood"/>
              </a:rPr>
              <a:t>In this case, mainstream news sources (like newspaper) believed the story at first, and it was the alternative news sources (like blogs) who investigated further and discovered the “truth.”</a:t>
            </a:r>
          </a:p>
          <a:p>
            <a:pPr marL="171450" indent="-171450" algn="just">
              <a:buFont typeface="Arial"/>
              <a:buChar char="•"/>
            </a:pPr>
            <a:r>
              <a:rPr lang="en-US" sz="1200" dirty="0" smtClean="0">
                <a:solidFill>
                  <a:srgbClr val="000000"/>
                </a:solidFill>
                <a:latin typeface="Fanwood"/>
                <a:cs typeface="Fanwood"/>
              </a:rPr>
              <a:t>Why do you think this story is interesting and important?</a:t>
            </a:r>
          </a:p>
          <a:p>
            <a:pPr marL="171450" indent="-171450" algn="just">
              <a:buFont typeface="Arial"/>
              <a:buChar char="•"/>
            </a:pPr>
            <a:r>
              <a:rPr lang="en-US" sz="1200" dirty="0" smtClean="0">
                <a:solidFill>
                  <a:srgbClr val="000000"/>
                </a:solidFill>
                <a:latin typeface="Fanwood"/>
                <a:cs typeface="Fanwood"/>
              </a:rPr>
              <a:t>What can we learn from it about the way that news is covered by different media?</a:t>
            </a:r>
            <a:endParaRPr lang="en-US" sz="1200" dirty="0">
              <a:solidFill>
                <a:srgbClr val="000000"/>
              </a:solidFill>
              <a:latin typeface="Fanwood"/>
              <a:cs typeface="Fanwood"/>
            </a:endParaRPr>
          </a:p>
          <a:p>
            <a:pPr algn="just"/>
            <a:endParaRPr lang="en-US" sz="1200" dirty="0">
              <a:solidFill>
                <a:srgbClr val="000000"/>
              </a:solidFill>
              <a:latin typeface="Fanwood"/>
              <a:cs typeface="Fanwood"/>
            </a:endParaRPr>
          </a:p>
        </p:txBody>
      </p:sp>
    </p:spTree>
    <p:extLst>
      <p:ext uri="{BB962C8B-B14F-4D97-AF65-F5344CB8AC3E}">
        <p14:creationId xmlns:p14="http://schemas.microsoft.com/office/powerpoint/2010/main" val="3748920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6379" y="439899"/>
            <a:ext cx="1595309" cy="954107"/>
          </a:xfrm>
          <a:prstGeom prst="rect">
            <a:avLst/>
          </a:prstGeom>
          <a:noFill/>
        </p:spPr>
        <p:txBody>
          <a:bodyPr wrap="none" rtlCol="0">
            <a:spAutoFit/>
          </a:bodyPr>
          <a:lstStyle/>
          <a:p>
            <a:r>
              <a:rPr lang="en-US" sz="3600" b="1" dirty="0" smtClean="0">
                <a:solidFill>
                  <a:srgbClr val="953735"/>
                </a:solidFill>
                <a:latin typeface="Fanwood"/>
                <a:cs typeface="Fanwood"/>
              </a:rPr>
              <a:t>Closure</a:t>
            </a:r>
          </a:p>
          <a:p>
            <a:r>
              <a:rPr lang="en-US" dirty="0" smtClean="0">
                <a:latin typeface="Fanwood"/>
                <a:cs typeface="Fanwood"/>
              </a:rPr>
              <a:t>(15 minutes)</a:t>
            </a:r>
            <a:endParaRPr lang="en-US" dirty="0">
              <a:latin typeface="Fanwood"/>
              <a:cs typeface="Fanwood"/>
            </a:endParaRPr>
          </a:p>
        </p:txBody>
      </p:sp>
      <p:sp>
        <p:nvSpPr>
          <p:cNvPr id="5" name="TextBox 4"/>
          <p:cNvSpPr txBox="1"/>
          <p:nvPr/>
        </p:nvSpPr>
        <p:spPr>
          <a:xfrm>
            <a:off x="346378" y="1460875"/>
            <a:ext cx="7197421" cy="5047535"/>
          </a:xfrm>
          <a:prstGeom prst="rect">
            <a:avLst/>
          </a:prstGeom>
          <a:noFill/>
        </p:spPr>
        <p:txBody>
          <a:bodyPr wrap="square" rtlCol="0">
            <a:spAutoFit/>
          </a:bodyPr>
          <a:lstStyle/>
          <a:p>
            <a:pPr algn="just"/>
            <a:r>
              <a:rPr lang="en-US" sz="1400" b="1" dirty="0" smtClean="0">
                <a:solidFill>
                  <a:srgbClr val="953735"/>
                </a:solidFill>
                <a:latin typeface="Fanwood"/>
                <a:cs typeface="Fanwood"/>
              </a:rPr>
              <a:t>Goal</a:t>
            </a:r>
            <a:r>
              <a:rPr lang="en-US" sz="1400" dirty="0" smtClean="0">
                <a:solidFill>
                  <a:srgbClr val="953735"/>
                </a:solidFill>
                <a:latin typeface="Fanwood"/>
                <a:cs typeface="Fanwood"/>
              </a:rPr>
              <a:t>: </a:t>
            </a:r>
            <a:r>
              <a:rPr lang="en-US" sz="1200" dirty="0" smtClean="0">
                <a:solidFill>
                  <a:srgbClr val="000000"/>
                </a:solidFill>
                <a:latin typeface="Fanwood"/>
                <a:cs typeface="Fanwood"/>
              </a:rPr>
              <a:t>For participants to reflect on today’s activity and consider its implications for their future search and evaluation practices. </a:t>
            </a:r>
          </a:p>
          <a:p>
            <a:pPr algn="just"/>
            <a:endParaRPr lang="en-US" sz="1400" dirty="0" smtClean="0">
              <a:latin typeface="Fanwood"/>
              <a:cs typeface="Fanwood"/>
            </a:endParaRPr>
          </a:p>
          <a:p>
            <a:pPr algn="just"/>
            <a:r>
              <a:rPr lang="en-US" sz="1400" b="1" dirty="0" smtClean="0">
                <a:solidFill>
                  <a:srgbClr val="953735"/>
                </a:solidFill>
                <a:latin typeface="Fanwood"/>
                <a:cs typeface="Fanwood"/>
              </a:rPr>
              <a:t>Materials: </a:t>
            </a:r>
            <a:r>
              <a:rPr lang="en-US" sz="1200" dirty="0" smtClean="0">
                <a:solidFill>
                  <a:srgbClr val="000000"/>
                </a:solidFill>
                <a:latin typeface="Fanwood"/>
                <a:cs typeface="Fanwood"/>
              </a:rPr>
              <a:t>None.</a:t>
            </a:r>
            <a:endParaRPr lang="en-US" sz="1200" b="1" dirty="0" smtClean="0">
              <a:solidFill>
                <a:srgbClr val="000000"/>
              </a:solidFill>
              <a:latin typeface="Fanwood"/>
              <a:cs typeface="Fanwood"/>
            </a:endParaRPr>
          </a:p>
          <a:p>
            <a:pPr algn="just"/>
            <a:endParaRPr lang="en-US" sz="1200" b="1" dirty="0">
              <a:solidFill>
                <a:srgbClr val="953735"/>
              </a:solidFill>
              <a:latin typeface="Fanwood"/>
              <a:cs typeface="Fanwood"/>
            </a:endParaRPr>
          </a:p>
          <a:p>
            <a:pPr algn="just"/>
            <a:r>
              <a:rPr lang="en-US" sz="1400" b="1" dirty="0" smtClean="0">
                <a:solidFill>
                  <a:schemeClr val="accent2">
                    <a:lumMod val="75000"/>
                  </a:schemeClr>
                </a:solidFill>
                <a:latin typeface="Fanwood"/>
                <a:cs typeface="Fanwood"/>
              </a:rPr>
              <a:t>Say:</a:t>
            </a:r>
          </a:p>
          <a:p>
            <a:pPr marL="171450" indent="-171450" algn="just">
              <a:buFont typeface="Arial"/>
              <a:buChar char="•"/>
            </a:pPr>
            <a:r>
              <a:rPr lang="en-US" sz="1200" dirty="0" smtClean="0">
                <a:solidFill>
                  <a:srgbClr val="000000"/>
                </a:solidFill>
                <a:latin typeface="Fanwood"/>
                <a:cs typeface="Fanwood"/>
              </a:rPr>
              <a:t>Why is it important to be critical about news stories?</a:t>
            </a:r>
          </a:p>
          <a:p>
            <a:pPr marL="171450" indent="-171450" algn="just">
              <a:buFont typeface="Arial"/>
              <a:buChar char="•"/>
            </a:pPr>
            <a:r>
              <a:rPr lang="en-US" sz="1200" dirty="0" smtClean="0">
                <a:solidFill>
                  <a:srgbClr val="000000"/>
                </a:solidFill>
                <a:latin typeface="Fanwood"/>
                <a:cs typeface="Fanwood"/>
              </a:rPr>
              <a:t>Why should we compare different sources of information?</a:t>
            </a:r>
          </a:p>
          <a:p>
            <a:pPr marL="171450" indent="-171450" algn="just">
              <a:buFont typeface="Arial"/>
              <a:buChar char="•"/>
            </a:pPr>
            <a:r>
              <a:rPr lang="en-US" sz="1200" dirty="0" smtClean="0">
                <a:solidFill>
                  <a:srgbClr val="000000"/>
                </a:solidFill>
                <a:latin typeface="Fanwood"/>
                <a:cs typeface="Fanwood"/>
              </a:rPr>
              <a:t>When you search for news about something, do you only look at one source? Why/why not? Does that first source give you enough information?</a:t>
            </a:r>
          </a:p>
          <a:p>
            <a:pPr marL="171450" indent="-171450" algn="just">
              <a:buFont typeface="Arial"/>
              <a:buChar char="•"/>
            </a:pPr>
            <a:r>
              <a:rPr lang="en-US" sz="1200" dirty="0" smtClean="0">
                <a:solidFill>
                  <a:srgbClr val="000000"/>
                </a:solidFill>
                <a:latin typeface="Fanwood"/>
                <a:cs typeface="Fanwood"/>
              </a:rPr>
              <a:t>What kind of sources do you look at? How many? Do all of your sources offer the same perspectives? What can blogs or Twitter users offer that newspapers can’t, and vice versa?</a:t>
            </a:r>
          </a:p>
          <a:p>
            <a:pPr marL="171450" indent="-171450" algn="just">
              <a:buFont typeface="Arial"/>
              <a:buChar char="•"/>
            </a:pPr>
            <a:r>
              <a:rPr lang="en-US" sz="1200" dirty="0" smtClean="0">
                <a:solidFill>
                  <a:srgbClr val="000000"/>
                </a:solidFill>
                <a:latin typeface="Fanwood"/>
                <a:cs typeface="Fanwood"/>
              </a:rPr>
              <a:t>When a news story breaks, do you hear about it on one website, or do you run across it on many? For instance, do the same articles that show up on Facebook show up on Twitter? Do you trust all of your sources equally?</a:t>
            </a:r>
          </a:p>
          <a:p>
            <a:pPr algn="just"/>
            <a:endParaRPr lang="en-US" sz="1200" b="1" dirty="0">
              <a:solidFill>
                <a:srgbClr val="953735"/>
              </a:solidFill>
              <a:latin typeface="Fanwood"/>
              <a:cs typeface="Fanwood"/>
            </a:endParaRPr>
          </a:p>
          <a:p>
            <a:pPr algn="just"/>
            <a:r>
              <a:rPr lang="en-US" sz="1400" b="1" dirty="0">
                <a:solidFill>
                  <a:srgbClr val="FF043A"/>
                </a:solidFill>
                <a:latin typeface="Fanwood"/>
                <a:cs typeface="Fanwood"/>
              </a:rPr>
              <a:t>Say:</a:t>
            </a:r>
          </a:p>
          <a:p>
            <a:pPr marL="171450" indent="-171450" algn="just">
              <a:buFont typeface="Arial"/>
              <a:buChar char="•"/>
            </a:pPr>
            <a:r>
              <a:rPr lang="en-US" sz="1200" dirty="0">
                <a:solidFill>
                  <a:srgbClr val="000000"/>
                </a:solidFill>
                <a:latin typeface="Fanwood"/>
                <a:cs typeface="Fanwood"/>
              </a:rPr>
              <a:t>Why is it important to be critical about news stories?</a:t>
            </a:r>
          </a:p>
          <a:p>
            <a:pPr marL="171450" indent="-171450" algn="just">
              <a:buFont typeface="Arial"/>
              <a:buChar char="•"/>
            </a:pPr>
            <a:r>
              <a:rPr lang="en-US" sz="1200" dirty="0">
                <a:solidFill>
                  <a:srgbClr val="000000"/>
                </a:solidFill>
                <a:latin typeface="Fanwood"/>
                <a:cs typeface="Fanwood"/>
              </a:rPr>
              <a:t>Why should we compare different sources of information</a:t>
            </a:r>
            <a:r>
              <a:rPr lang="en-US" sz="1200" dirty="0" smtClean="0">
                <a:solidFill>
                  <a:srgbClr val="000000"/>
                </a:solidFill>
                <a:latin typeface="Fanwood"/>
                <a:cs typeface="Fanwood"/>
              </a:rPr>
              <a:t>?</a:t>
            </a:r>
          </a:p>
          <a:p>
            <a:pPr marL="171450" indent="-171450" algn="just">
              <a:buFont typeface="Arial"/>
              <a:buChar char="•"/>
            </a:pPr>
            <a:r>
              <a:rPr lang="en-US" sz="1200" dirty="0" smtClean="0">
                <a:solidFill>
                  <a:srgbClr val="000000"/>
                </a:solidFill>
                <a:latin typeface="Fanwood"/>
                <a:cs typeface="Fanwood"/>
              </a:rPr>
              <a:t>When you need to do research in the future, how will you do it?</a:t>
            </a:r>
          </a:p>
          <a:p>
            <a:pPr marL="171450" indent="-171450" algn="just">
              <a:buFont typeface="Arial"/>
              <a:buChar char="•"/>
            </a:pPr>
            <a:r>
              <a:rPr lang="en-US" sz="1200" dirty="0" smtClean="0">
                <a:solidFill>
                  <a:srgbClr val="000000"/>
                </a:solidFill>
                <a:latin typeface="Fanwood"/>
                <a:cs typeface="Fanwood"/>
              </a:rPr>
              <a:t>Has this activity changed the way you search for and think about information?</a:t>
            </a:r>
          </a:p>
          <a:p>
            <a:pPr marL="171450" indent="-171450" algn="just">
              <a:buFont typeface="Arial"/>
              <a:buChar char="•"/>
            </a:pPr>
            <a:r>
              <a:rPr lang="en-US" sz="1200" dirty="0" smtClean="0">
                <a:solidFill>
                  <a:srgbClr val="000000"/>
                </a:solidFill>
                <a:latin typeface="Fanwood"/>
                <a:cs typeface="Fanwood"/>
              </a:rPr>
              <a:t>In the future, will you rely on just one source of information? Why/why not?</a:t>
            </a:r>
          </a:p>
          <a:p>
            <a:pPr algn="just"/>
            <a:endParaRPr lang="en-US" sz="1200" dirty="0">
              <a:solidFill>
                <a:srgbClr val="000000"/>
              </a:solidFill>
              <a:latin typeface="Fanwood"/>
              <a:cs typeface="Fanwood"/>
            </a:endParaRPr>
          </a:p>
          <a:p>
            <a:pPr algn="just"/>
            <a:r>
              <a:rPr lang="en-US" sz="1200" i="1" dirty="0" smtClean="0">
                <a:solidFill>
                  <a:srgbClr val="000000"/>
                </a:solidFill>
                <a:latin typeface="Fanwood"/>
                <a:cs typeface="Fanwood"/>
              </a:rPr>
              <a:t>[In conclusion:]</a:t>
            </a:r>
          </a:p>
          <a:p>
            <a:pPr algn="just"/>
            <a:endParaRPr lang="en-US" sz="1200" i="1" dirty="0">
              <a:solidFill>
                <a:srgbClr val="000000"/>
              </a:solidFill>
              <a:latin typeface="Fanwood"/>
              <a:cs typeface="Fanwood"/>
            </a:endParaRPr>
          </a:p>
          <a:p>
            <a:pPr algn="just"/>
            <a:r>
              <a:rPr lang="en-US" sz="1200" dirty="0" smtClean="0">
                <a:solidFill>
                  <a:srgbClr val="000000"/>
                </a:solidFill>
                <a:latin typeface="Fanwood"/>
                <a:cs typeface="Fanwood"/>
              </a:rPr>
              <a:t>Remember, there are more sources than just the first result that appears in Google. Sometimes, it is useful to look at different kinds of sources (mainstream and alternative) and to compare them.</a:t>
            </a:r>
          </a:p>
        </p:txBody>
      </p:sp>
    </p:spTree>
    <p:extLst>
      <p:ext uri="{BB962C8B-B14F-4D97-AF65-F5344CB8AC3E}">
        <p14:creationId xmlns:p14="http://schemas.microsoft.com/office/powerpoint/2010/main" val="3748920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2287</TotalTime>
  <Words>1926</Words>
  <Application>Microsoft Macintosh PowerPoint</Application>
  <PresentationFormat>Custom</PresentationFormat>
  <Paragraphs>150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 Haduong</dc:creator>
  <cp:lastModifiedBy>Paulina Haduong</cp:lastModifiedBy>
  <cp:revision>55</cp:revision>
  <dcterms:created xsi:type="dcterms:W3CDTF">2012-08-14T15:32:36Z</dcterms:created>
  <dcterms:modified xsi:type="dcterms:W3CDTF">2012-10-23T01:59:00Z</dcterms:modified>
</cp:coreProperties>
</file>