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65" r:id="rId2"/>
    <p:sldId id="256" r:id="rId3"/>
    <p:sldId id="257" r:id="rId4"/>
    <p:sldId id="261" r:id="rId5"/>
    <p:sldId id="262" r:id="rId6"/>
    <p:sldId id="263" r:id="rId7"/>
    <p:sldId id="260" r:id="rId8"/>
    <p:sldId id="264" r:id="rId9"/>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ina Haduong"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98" autoAdjust="0"/>
    <p:restoredTop sz="94660"/>
  </p:normalViewPr>
  <p:slideViewPr>
    <p:cSldViewPr snapToGrid="0" snapToObjects="1">
      <p:cViewPr>
        <p:scale>
          <a:sx n="100" d="100"/>
          <a:sy n="100" d="100"/>
        </p:scale>
        <p:origin x="-1480" y="176"/>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commentAuthors" Target="commentAuthors.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FC2482-FF08-8C4C-8D85-4DAB6BD21228}" type="datetimeFigureOut">
              <a:rPr lang="en-US" smtClean="0"/>
              <a:t>10/24/12</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0CBA77-3C27-A341-8944-6FDA10845BE1}" type="slidenum">
              <a:rPr lang="en-US" smtClean="0"/>
              <a:t>‹#›</a:t>
            </a:fld>
            <a:endParaRPr lang="en-US"/>
          </a:p>
        </p:txBody>
      </p:sp>
    </p:spTree>
    <p:extLst>
      <p:ext uri="{BB962C8B-B14F-4D97-AF65-F5344CB8AC3E}">
        <p14:creationId xmlns:p14="http://schemas.microsoft.com/office/powerpoint/2010/main" val="36488340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0CBA77-3C27-A341-8944-6FDA10845BE1}" type="slidenum">
              <a:rPr lang="en-US" smtClean="0"/>
              <a:t>6</a:t>
            </a:fld>
            <a:endParaRPr lang="en-US"/>
          </a:p>
        </p:txBody>
      </p:sp>
    </p:spTree>
    <p:extLst>
      <p:ext uri="{BB962C8B-B14F-4D97-AF65-F5344CB8AC3E}">
        <p14:creationId xmlns:p14="http://schemas.microsoft.com/office/powerpoint/2010/main" val="3921324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76242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777757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13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66803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B02FBF-5369-2245-9A28-D3367EAF4A8C}" type="datetimeFigureOut">
              <a:rPr lang="en-US" smtClean="0"/>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9496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B02FBF-5369-2245-9A28-D3367EAF4A8C}" type="datetimeFigureOut">
              <a:rPr lang="en-US" smtClean="0"/>
              <a:t>10/24/12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46853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B02FBF-5369-2245-9A28-D3367EAF4A8C}" type="datetimeFigureOut">
              <a:rPr lang="en-US" smtClean="0"/>
              <a:t>10/24/12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202288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B02FBF-5369-2245-9A28-D3367EAF4A8C}" type="datetimeFigureOut">
              <a:rPr lang="en-US" smtClean="0"/>
              <a:t>10/24/12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55080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B02FBF-5369-2245-9A28-D3367EAF4A8C}" type="datetimeFigureOut">
              <a:rPr lang="en-US" smtClean="0"/>
              <a:t>10/24/12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97349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10/24/12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31088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10/24/12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374846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A0B02FBF-5369-2245-9A28-D3367EAF4A8C}" type="datetimeFigureOut">
              <a:rPr lang="en-US" smtClean="0"/>
              <a:t>10/24/12</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101882" tIns="50941" rIns="101882" bIns="50941" rtlCol="0" anchor="ctr"/>
          <a:lstStyle>
            <a:lvl1pPr algn="r">
              <a:defRPr sz="1300">
                <a:solidFill>
                  <a:schemeClr val="tx1">
                    <a:tint val="75000"/>
                  </a:schemeClr>
                </a:solidFill>
              </a:defRPr>
            </a:lvl1pPr>
          </a:lstStyle>
          <a:p>
            <a:fld id="{EADF8036-7553-6446-B3CD-00C0537FDCC8}" type="slidenum">
              <a:rPr lang="en-US" smtClean="0"/>
              <a:t>‹#›</a:t>
            </a:fld>
            <a:endParaRPr lang="en-US"/>
          </a:p>
        </p:txBody>
      </p:sp>
    </p:spTree>
    <p:extLst>
      <p:ext uri="{BB962C8B-B14F-4D97-AF65-F5344CB8AC3E}">
        <p14:creationId xmlns:p14="http://schemas.microsoft.com/office/powerpoint/2010/main" val="362737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reuters.com/article/2011/05/26/us-germany-ecoli-idUSTRE74P3ND20110526" TargetMode="External"/><Relationship Id="rId4" Type="http://schemas.openxmlformats.org/officeDocument/2006/relationships/hyperlink" Target="http://www.bbc.co.uk/news/world-europe-13592765" TargetMode="External"/><Relationship Id="rId5" Type="http://schemas.openxmlformats.org/officeDocument/2006/relationships/hyperlink" Target="http://www.nytimes.com/2011/06/30/world/middleeast/30ecoli.html?pagewanted=print" TargetMode="External"/><Relationship Id="rId6" Type="http://schemas.openxmlformats.org/officeDocument/2006/relationships/hyperlink" Target="http://www.dw-world.de/dw/article/0,,15270740,00.html" TargetMode="External"/><Relationship Id="rId1" Type="http://schemas.openxmlformats.org/officeDocument/2006/relationships/slideLayout" Target="../slideLayouts/slideLayout2.xml"/><Relationship Id="rId2" Type="http://schemas.openxmlformats.org/officeDocument/2006/relationships/hyperlink" Target="http://www.thelocal.de/national/20110524-35217.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www.dipity.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ipity.com/vvva/e-coli-food-crisi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edition.cnn.com/2011/WORLD/africa/02/03/egypt.protests.timeline/index.html" TargetMode="External"/><Relationship Id="rId4" Type="http://schemas.openxmlformats.org/officeDocument/2006/relationships/hyperlink" Target="http://www.latimes.com/entertainment/news/la-michael-jackson-timeline,0,7025513.htmlstory" TargetMode="External"/><Relationship Id="rId5" Type="http://schemas.openxmlformats.org/officeDocument/2006/relationships/hyperlink" Target="http://www.flickr.com/photos/vvvamobile/5987551429/in/photostream" TargetMode="External"/><Relationship Id="rId6" Type="http://schemas.openxmlformats.org/officeDocument/2006/relationships/hyperlink" Target="http://www.flickr.com/photos/vvvamobile/5987546841/in/photostream" TargetMode="External"/><Relationship Id="rId7" Type="http://schemas.openxmlformats.org/officeDocument/2006/relationships/hyperlink" Target="http://www.flickr.com/photos/vvvamobile/5988104008/in/photostream" TargetMode="External"/><Relationship Id="rId1" Type="http://schemas.openxmlformats.org/officeDocument/2006/relationships/slideLayout" Target="../slideLayouts/slideLayout2.xml"/><Relationship Id="rId2" Type="http://schemas.openxmlformats.org/officeDocument/2006/relationships/hyperlink" Target="http://edition.cnn.com/2010/WORLD/americas/08/30/chile.miners.timeline/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34583" y="1969356"/>
            <a:ext cx="4147289" cy="1631216"/>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latin typeface="Fanwood"/>
              <a:cs typeface="Fanwood"/>
            </a:endParaRPr>
          </a:p>
          <a:p>
            <a:pPr algn="ctr"/>
            <a:r>
              <a:rPr lang="en-US" sz="3200" b="1" cap="all" dirty="0" smtClean="0">
                <a:solidFill>
                  <a:srgbClr val="FF0000"/>
                </a:solidFill>
                <a:latin typeface="Fanwood"/>
                <a:cs typeface="Fanwood"/>
              </a:rPr>
              <a:t>Headline Cut-Ups</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2"/>
          <a:srcRect/>
          <a:stretch>
            <a:fillRect/>
          </a:stretch>
        </p:blipFill>
        <p:spPr bwMode="auto">
          <a:xfrm>
            <a:off x="1755054"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3"/>
          <a:stretch>
            <a:fillRect/>
          </a:stretch>
        </p:blipFill>
        <p:spPr>
          <a:xfrm>
            <a:off x="1230730" y="7721600"/>
            <a:ext cx="5410200" cy="655782"/>
          </a:xfrm>
          <a:prstGeom prst="rect">
            <a:avLst/>
          </a:prstGeom>
        </p:spPr>
      </p:pic>
      <p:sp>
        <p:nvSpPr>
          <p:cNvPr id="9" name="Slide Number Placeholder 8"/>
          <p:cNvSpPr>
            <a:spLocks noGrp="1"/>
          </p:cNvSpPr>
          <p:nvPr>
            <p:ph type="sldNum" sz="quarter" idx="12"/>
          </p:nvPr>
        </p:nvSpPr>
        <p:spPr/>
        <p:txBody>
          <a:bodyPr/>
          <a:lstStyle/>
          <a:p>
            <a:r>
              <a:rPr lang="en-US" sz="1000" dirty="0" smtClean="0">
                <a:latin typeface="Fanwood"/>
                <a:cs typeface="Fanwood"/>
              </a:rPr>
              <a:t>{</a:t>
            </a:r>
            <a:fld id="{EADF8036-7553-6446-B3CD-00C0537FDCC8}" type="slidenum">
              <a:rPr lang="en-US" sz="1000" smtClean="0">
                <a:latin typeface="Fanwood"/>
                <a:cs typeface="Fanwood"/>
              </a:rPr>
              <a:pPr/>
              <a:t>1</a:t>
            </a:fld>
            <a:r>
              <a:rPr lang="en-US" sz="1000" dirty="0" smtClean="0">
                <a:latin typeface="Fanwood"/>
                <a:cs typeface="Fanwood"/>
              </a:rPr>
              <a:t>}</a:t>
            </a:r>
            <a:endParaRPr lang="en-US" sz="1000" dirty="0">
              <a:latin typeface="Fanwood"/>
              <a:cs typeface="Fanwood"/>
            </a:endParaRPr>
          </a:p>
        </p:txBody>
      </p:sp>
      <p:sp>
        <p:nvSpPr>
          <p:cNvPr id="5" name="Rectangle 4"/>
          <p:cNvSpPr/>
          <p:nvPr/>
        </p:nvSpPr>
        <p:spPr>
          <a:xfrm>
            <a:off x="0" y="4194608"/>
            <a:ext cx="7772400" cy="2636060"/>
          </a:xfrm>
          <a:prstGeom prst="rect">
            <a:avLst/>
          </a:prstGeom>
          <a:solidFill>
            <a:schemeClr val="accent5">
              <a:lumMod val="75000"/>
            </a:schemeClr>
          </a:solidFill>
          <a:ln>
            <a:solidFill>
              <a:schemeClr val="accent5">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4662" y="4189003"/>
            <a:ext cx="2782305" cy="2658434"/>
          </a:xfrm>
          <a:prstGeom prst="rect">
            <a:avLst/>
          </a:prstGeom>
        </p:spPr>
      </p:pic>
    </p:spTree>
    <p:extLst>
      <p:ext uri="{BB962C8B-B14F-4D97-AF65-F5344CB8AC3E}">
        <p14:creationId xmlns:p14="http://schemas.microsoft.com/office/powerpoint/2010/main" val="28439143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7914" y="368300"/>
            <a:ext cx="7101246" cy="7632859"/>
          </a:xfrm>
          <a:prstGeom prst="rect">
            <a:avLst/>
          </a:prstGeom>
          <a:noFill/>
        </p:spPr>
        <p:txBody>
          <a:bodyPr wrap="square" rtlCol="0">
            <a:spAutoFit/>
          </a:bodyPr>
          <a:lstStyle/>
          <a:p>
            <a:pPr algn="just" fontAlgn="t"/>
            <a:r>
              <a:rPr lang="en-US" sz="1400" b="1" dirty="0">
                <a:solidFill>
                  <a:srgbClr val="FF0000"/>
                </a:solidFill>
                <a:latin typeface="Fanwood"/>
                <a:cs typeface="Fanwood"/>
              </a:rPr>
              <a:t>Overview</a:t>
            </a:r>
            <a:endParaRPr lang="en-US" sz="1400" dirty="0">
              <a:solidFill>
                <a:srgbClr val="FF0000"/>
              </a:solidFill>
              <a:latin typeface="Fanwood"/>
              <a:cs typeface="Fanwood"/>
            </a:endParaRPr>
          </a:p>
          <a:p>
            <a:pPr algn="just" fontAlgn="t"/>
            <a:r>
              <a:rPr lang="en-US" sz="1200" dirty="0">
                <a:latin typeface="Fanwood"/>
                <a:cs typeface="Fanwood"/>
              </a:rPr>
              <a:t>In this module, participants will engage with news stories from an ongoing event and have the opportunity to discuss and map how stories develop over time. Participants will also discuss the importance of recognizing multiple sources of information, while exploring the relationship between headlines and story content. </a:t>
            </a:r>
          </a:p>
          <a:p>
            <a:pPr algn="just" fontAlgn="t"/>
            <a:endParaRPr lang="en-US" sz="1400" b="1" dirty="0" smtClean="0">
              <a:latin typeface="Fanwood"/>
              <a:cs typeface="Fanwood"/>
            </a:endParaRPr>
          </a:p>
          <a:p>
            <a:pPr algn="just" fontAlgn="t"/>
            <a:r>
              <a:rPr lang="en-US" sz="1400" b="1" dirty="0" smtClean="0">
                <a:solidFill>
                  <a:srgbClr val="FF0000"/>
                </a:solidFill>
                <a:latin typeface="Fanwood"/>
                <a:cs typeface="Fanwood"/>
              </a:rPr>
              <a:t>Objectives</a:t>
            </a:r>
            <a:endParaRPr lang="en-US" sz="1400" dirty="0">
              <a:solidFill>
                <a:srgbClr val="FF0000"/>
              </a:solidFill>
              <a:latin typeface="Fanwood"/>
              <a:cs typeface="Fanwood"/>
            </a:endParaRPr>
          </a:p>
          <a:p>
            <a:pPr algn="just" fontAlgn="t"/>
            <a:r>
              <a:rPr lang="en-US" sz="1200" dirty="0">
                <a:latin typeface="Fanwood"/>
                <a:cs typeface="Fanwood"/>
              </a:rPr>
              <a:t>Participants will be able to:</a:t>
            </a:r>
          </a:p>
          <a:p>
            <a:pPr marL="171450" indent="-171450" algn="just" fontAlgn="t">
              <a:buFont typeface="Arial"/>
              <a:buChar char="•"/>
            </a:pPr>
            <a:r>
              <a:rPr lang="en-US" sz="1200" dirty="0">
                <a:latin typeface="Fanwood"/>
                <a:cs typeface="Fanwood"/>
              </a:rPr>
              <a:t>Understand how news stories are constructed and developed over time</a:t>
            </a:r>
          </a:p>
          <a:p>
            <a:pPr marL="171450" indent="-171450" algn="just" fontAlgn="t">
              <a:buFont typeface="Arial"/>
              <a:buChar char="•"/>
            </a:pPr>
            <a:r>
              <a:rPr lang="en-US" sz="1200" dirty="0">
                <a:latin typeface="Fanwood"/>
                <a:cs typeface="Fanwood"/>
              </a:rPr>
              <a:t>Explain to others how to find, evaluate, and verify credible information</a:t>
            </a:r>
          </a:p>
          <a:p>
            <a:pPr marL="171450" indent="-171450" algn="just" fontAlgn="t">
              <a:buFont typeface="Arial"/>
              <a:buChar char="•"/>
            </a:pPr>
            <a:r>
              <a:rPr lang="en-US" sz="1200" dirty="0">
                <a:latin typeface="Fanwood"/>
                <a:cs typeface="Fanwood"/>
              </a:rPr>
              <a:t>Examine how creative and strategic word choices can shape a reader’s perception of reality</a:t>
            </a:r>
          </a:p>
          <a:p>
            <a:pPr marL="171450" indent="-171450" algn="just" fontAlgn="t">
              <a:buFont typeface="Arial"/>
              <a:buChar char="•"/>
            </a:pPr>
            <a:r>
              <a:rPr lang="en-US" sz="1200" dirty="0">
                <a:latin typeface="Fanwood"/>
                <a:cs typeface="Fanwood"/>
              </a:rPr>
              <a:t>Explain why multiple credible sources of information are important</a:t>
            </a:r>
          </a:p>
          <a:p>
            <a:pPr algn="just" fontAlgn="t"/>
            <a:endParaRPr lang="en-US" sz="1400" b="1" dirty="0" smtClean="0">
              <a:latin typeface="Fanwood"/>
              <a:cs typeface="Fanwood"/>
            </a:endParaRPr>
          </a:p>
          <a:p>
            <a:pPr algn="just" fontAlgn="t"/>
            <a:r>
              <a:rPr lang="en-US" sz="1400" b="1" dirty="0" smtClean="0">
                <a:solidFill>
                  <a:srgbClr val="FF0000"/>
                </a:solidFill>
                <a:latin typeface="Fanwood"/>
                <a:cs typeface="Fanwood"/>
              </a:rPr>
              <a:t>Age</a:t>
            </a:r>
            <a:r>
              <a:rPr lang="en-US" sz="1400" b="1" dirty="0">
                <a:solidFill>
                  <a:srgbClr val="FF0000"/>
                </a:solidFill>
                <a:latin typeface="Fanwood"/>
                <a:cs typeface="Fanwood"/>
              </a:rPr>
              <a:t>/Grade</a:t>
            </a:r>
            <a:endParaRPr lang="en-US" sz="1400" dirty="0">
              <a:solidFill>
                <a:srgbClr val="FF0000"/>
              </a:solidFill>
              <a:latin typeface="Fanwood"/>
              <a:cs typeface="Fanwood"/>
            </a:endParaRPr>
          </a:p>
          <a:p>
            <a:pPr algn="just" fontAlgn="t"/>
            <a:r>
              <a:rPr lang="en-US" sz="1200" dirty="0">
                <a:latin typeface="Fanwood"/>
                <a:cs typeface="Fanwood"/>
              </a:rPr>
              <a:t>Ages 14-19 years old</a:t>
            </a:r>
          </a:p>
          <a:p>
            <a:pPr algn="just" fontAlgn="t"/>
            <a:r>
              <a:rPr lang="en-US" sz="1200" dirty="0">
                <a:latin typeface="Fanwood"/>
                <a:cs typeface="Fanwood"/>
              </a:rPr>
              <a:t>Grades 9-12</a:t>
            </a:r>
          </a:p>
          <a:p>
            <a:pPr algn="just" fontAlgn="t"/>
            <a:endParaRPr lang="en-US" sz="1400" b="1" dirty="0" smtClean="0">
              <a:latin typeface="Fanwood"/>
              <a:cs typeface="Fanwood"/>
            </a:endParaRPr>
          </a:p>
          <a:p>
            <a:pPr algn="just" fontAlgn="t"/>
            <a:r>
              <a:rPr lang="en-US" sz="1400" b="1" dirty="0" smtClean="0">
                <a:solidFill>
                  <a:srgbClr val="FF0000"/>
                </a:solidFill>
                <a:latin typeface="Fanwood"/>
                <a:cs typeface="Fanwood"/>
              </a:rPr>
              <a:t>Audience</a:t>
            </a:r>
            <a:endParaRPr lang="en-US" sz="1400" dirty="0">
              <a:solidFill>
                <a:srgbClr val="FF0000"/>
              </a:solidFill>
              <a:latin typeface="Fanwood"/>
              <a:cs typeface="Fanwood"/>
            </a:endParaRPr>
          </a:p>
          <a:p>
            <a:pPr algn="just" fontAlgn="t"/>
            <a:r>
              <a:rPr lang="en-US" sz="1200" dirty="0">
                <a:latin typeface="Fanwood"/>
                <a:cs typeface="Fanwood"/>
              </a:rPr>
              <a:t>Intermediate level – some exposure to news stories necessary</a:t>
            </a:r>
          </a:p>
          <a:p>
            <a:pPr algn="just" fontAlgn="t"/>
            <a:endParaRPr lang="en-US" sz="1400" b="1" dirty="0" smtClean="0">
              <a:latin typeface="Fanwood"/>
              <a:cs typeface="Fanwood"/>
            </a:endParaRPr>
          </a:p>
          <a:p>
            <a:pPr algn="just" fontAlgn="t"/>
            <a:r>
              <a:rPr lang="en-US" sz="1400" b="1" dirty="0" smtClean="0">
                <a:solidFill>
                  <a:srgbClr val="FF0000"/>
                </a:solidFill>
                <a:latin typeface="Fanwood"/>
                <a:cs typeface="Fanwood"/>
              </a:rPr>
              <a:t>Duration</a:t>
            </a:r>
            <a:endParaRPr lang="en-US" sz="1400" dirty="0">
              <a:solidFill>
                <a:srgbClr val="FF0000"/>
              </a:solidFill>
              <a:latin typeface="Fanwood"/>
              <a:cs typeface="Fanwood"/>
            </a:endParaRPr>
          </a:p>
          <a:p>
            <a:pPr algn="just" fontAlgn="t"/>
            <a:r>
              <a:rPr lang="en-US" sz="1200" b="1" dirty="0">
                <a:latin typeface="Fanwood"/>
                <a:cs typeface="Fanwood"/>
              </a:rPr>
              <a:t>70 minutes</a:t>
            </a:r>
          </a:p>
          <a:p>
            <a:pPr marL="171450" indent="-171450" algn="just" fontAlgn="t">
              <a:buFont typeface="Arial"/>
              <a:buChar char="•"/>
            </a:pPr>
            <a:r>
              <a:rPr lang="en-US" sz="1200" dirty="0">
                <a:latin typeface="Fanwood"/>
                <a:cs typeface="Fanwood"/>
              </a:rPr>
              <a:t>Warm-Up (10 minutes)</a:t>
            </a:r>
          </a:p>
          <a:p>
            <a:pPr marL="171450" indent="-171450" algn="just" fontAlgn="t">
              <a:buFont typeface="Arial"/>
              <a:buChar char="•"/>
            </a:pPr>
            <a:r>
              <a:rPr lang="en-US" sz="1200" dirty="0">
                <a:latin typeface="Fanwood"/>
                <a:cs typeface="Fanwood"/>
              </a:rPr>
              <a:t>News Stories Activity (25 minutes)</a:t>
            </a:r>
          </a:p>
          <a:p>
            <a:pPr marL="171450" indent="-171450" algn="just" fontAlgn="t">
              <a:buFont typeface="Arial"/>
              <a:buChar char="•"/>
            </a:pPr>
            <a:r>
              <a:rPr lang="en-US" sz="1200" dirty="0">
                <a:latin typeface="Fanwood"/>
                <a:cs typeface="Fanwood"/>
              </a:rPr>
              <a:t>Timelines (25 minutes)</a:t>
            </a:r>
          </a:p>
          <a:p>
            <a:pPr marL="171450" indent="-171450" algn="just" fontAlgn="t">
              <a:buFont typeface="Arial"/>
              <a:buChar char="•"/>
            </a:pPr>
            <a:r>
              <a:rPr lang="en-US" sz="1200" dirty="0">
                <a:latin typeface="Fanwood"/>
                <a:cs typeface="Fanwood"/>
              </a:rPr>
              <a:t>Conclusion (10 minutes)</a:t>
            </a:r>
          </a:p>
          <a:p>
            <a:pPr algn="just" fontAlgn="t"/>
            <a:endParaRPr lang="en-US" sz="1400" b="1" dirty="0" smtClean="0">
              <a:solidFill>
                <a:srgbClr val="FF0000"/>
              </a:solidFill>
              <a:latin typeface="Fanwood"/>
              <a:cs typeface="Fanwood"/>
            </a:endParaRPr>
          </a:p>
          <a:p>
            <a:pPr algn="just" fontAlgn="t"/>
            <a:r>
              <a:rPr lang="en-US" sz="1400" b="1" dirty="0" smtClean="0">
                <a:solidFill>
                  <a:srgbClr val="FF0000"/>
                </a:solidFill>
                <a:latin typeface="Fanwood"/>
                <a:cs typeface="Fanwood"/>
              </a:rPr>
              <a:t>Materials</a:t>
            </a:r>
            <a:endParaRPr lang="en-US" sz="1400" dirty="0">
              <a:solidFill>
                <a:srgbClr val="FF0000"/>
              </a:solidFill>
              <a:latin typeface="Fanwood"/>
              <a:cs typeface="Fanwood"/>
            </a:endParaRPr>
          </a:p>
          <a:p>
            <a:pPr marL="171450" indent="-171450" algn="just" fontAlgn="t">
              <a:buFont typeface="Arial"/>
              <a:buChar char="•"/>
            </a:pPr>
            <a:r>
              <a:rPr lang="en-US" sz="1200" dirty="0">
                <a:latin typeface="Fanwood"/>
                <a:cs typeface="Fanwood"/>
              </a:rPr>
              <a:t>5 different news stories about an ongoing event from different sources and different dates (printed</a:t>
            </a:r>
            <a:r>
              <a:rPr lang="en-US" sz="1200" dirty="0" smtClean="0">
                <a:latin typeface="Fanwood"/>
                <a:cs typeface="Fanwood"/>
              </a:rPr>
              <a:t>)</a:t>
            </a:r>
            <a:br>
              <a:rPr lang="en-US" sz="1200" dirty="0" smtClean="0">
                <a:latin typeface="Fanwood"/>
                <a:cs typeface="Fanwood"/>
              </a:rPr>
            </a:br>
            <a:r>
              <a:rPr lang="en-US" sz="1200" i="1" dirty="0" smtClean="0">
                <a:latin typeface="Fanwood"/>
                <a:cs typeface="Fanwood"/>
              </a:rPr>
              <a:t>(examples listed below)</a:t>
            </a:r>
            <a:endParaRPr lang="en-US" sz="1200" i="1" dirty="0">
              <a:latin typeface="Fanwood"/>
              <a:cs typeface="Fanwood"/>
            </a:endParaRPr>
          </a:p>
          <a:p>
            <a:pPr marL="171450" indent="-171450" algn="just" fontAlgn="t">
              <a:buFont typeface="Arial"/>
              <a:buChar char="•"/>
            </a:pPr>
            <a:r>
              <a:rPr lang="en-US" sz="1200" dirty="0">
                <a:latin typeface="Fanwood"/>
                <a:cs typeface="Fanwood"/>
              </a:rPr>
              <a:t>Printed cut-ups of the following: headlines, authors/source, dates, and news story </a:t>
            </a:r>
            <a:r>
              <a:rPr lang="en-US" sz="1200" dirty="0" smtClean="0">
                <a:latin typeface="Fanwood"/>
                <a:cs typeface="Fanwood"/>
              </a:rPr>
              <a:t>bodies </a:t>
            </a:r>
            <a:br>
              <a:rPr lang="en-US" sz="1200" dirty="0" smtClean="0">
                <a:latin typeface="Fanwood"/>
                <a:cs typeface="Fanwood"/>
              </a:rPr>
            </a:br>
            <a:r>
              <a:rPr lang="en-US" sz="1200" dirty="0" smtClean="0">
                <a:latin typeface="Fanwood"/>
                <a:cs typeface="Fanwood"/>
              </a:rPr>
              <a:t>(</a:t>
            </a:r>
            <a:r>
              <a:rPr lang="en-US" sz="1200" b="1" dirty="0">
                <a:latin typeface="Fanwood"/>
                <a:cs typeface="Fanwood"/>
              </a:rPr>
              <a:t>enough copies for groups of 2</a:t>
            </a:r>
            <a:r>
              <a:rPr lang="en-US" sz="1200" dirty="0">
                <a:latin typeface="Fanwood"/>
                <a:cs typeface="Fanwood"/>
              </a:rPr>
              <a:t>)</a:t>
            </a:r>
          </a:p>
          <a:p>
            <a:pPr marL="171450" indent="-171450" algn="just" fontAlgn="t">
              <a:buFont typeface="Arial"/>
              <a:buChar char="•"/>
            </a:pPr>
            <a:r>
              <a:rPr lang="en-US" sz="1200" dirty="0">
                <a:latin typeface="Fanwood"/>
                <a:cs typeface="Fanwood"/>
              </a:rPr>
              <a:t>Computers</a:t>
            </a:r>
          </a:p>
          <a:p>
            <a:pPr marL="171450" indent="-171450" algn="just" fontAlgn="t">
              <a:buFont typeface="Arial"/>
              <a:buChar char="•"/>
            </a:pPr>
            <a:r>
              <a:rPr lang="en-US" sz="1200" dirty="0">
                <a:latin typeface="Fanwood"/>
                <a:cs typeface="Fanwood"/>
              </a:rPr>
              <a:t>Blank paper</a:t>
            </a:r>
          </a:p>
          <a:p>
            <a:pPr marL="171450" indent="-171450" algn="just" fontAlgn="t">
              <a:buFont typeface="Arial"/>
              <a:buChar char="•"/>
            </a:pPr>
            <a:r>
              <a:rPr lang="en-US" sz="1200" dirty="0">
                <a:latin typeface="Fanwood"/>
                <a:cs typeface="Fanwood"/>
              </a:rPr>
              <a:t>Pencils/Markers</a:t>
            </a:r>
          </a:p>
          <a:p>
            <a:pPr marL="171450" indent="-171450" algn="just" fontAlgn="t">
              <a:buFont typeface="Arial"/>
              <a:buChar char="•"/>
            </a:pPr>
            <a:r>
              <a:rPr lang="en-US" sz="1200" dirty="0">
                <a:latin typeface="Fanwood"/>
                <a:cs typeface="Fanwood"/>
              </a:rPr>
              <a:t>Projector</a:t>
            </a:r>
          </a:p>
          <a:p>
            <a:pPr marL="171450" indent="-171450" algn="just" fontAlgn="t">
              <a:buFont typeface="Arial"/>
              <a:buChar char="•"/>
            </a:pPr>
            <a:r>
              <a:rPr lang="en-US" sz="1200" dirty="0">
                <a:latin typeface="Fanwood"/>
                <a:cs typeface="Fanwood"/>
              </a:rPr>
              <a:t>Camera</a:t>
            </a:r>
          </a:p>
          <a:p>
            <a:pPr algn="just" fontAlgn="t"/>
            <a:r>
              <a:rPr lang="en-US" sz="1200" i="1" dirty="0">
                <a:latin typeface="Fanwood"/>
                <a:cs typeface="Fanwood"/>
              </a:rPr>
              <a:t>Note: </a:t>
            </a:r>
            <a:r>
              <a:rPr lang="en-US" sz="1200" dirty="0">
                <a:latin typeface="Fanwood"/>
                <a:cs typeface="Fanwood"/>
              </a:rPr>
              <a:t>In order to remember which cut-up corresponds to which article, it is possible to create a system with colors or letters. The activity can also be more challenging if extra (but plausible) headlines are included.</a:t>
            </a:r>
          </a:p>
          <a:p>
            <a:pPr algn="just"/>
            <a:endParaRPr lang="en-US" sz="1200" dirty="0">
              <a:latin typeface="Fanwood"/>
              <a:cs typeface="Fanwood"/>
            </a:endParaRPr>
          </a:p>
        </p:txBody>
      </p:sp>
    </p:spTree>
    <p:extLst>
      <p:ext uri="{BB962C8B-B14F-4D97-AF65-F5344CB8AC3E}">
        <p14:creationId xmlns:p14="http://schemas.microsoft.com/office/powerpoint/2010/main" val="1229331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2993127" cy="646331"/>
          </a:xfrm>
          <a:prstGeom prst="rect">
            <a:avLst/>
          </a:prstGeom>
          <a:noFill/>
        </p:spPr>
        <p:txBody>
          <a:bodyPr wrap="none" rtlCol="0">
            <a:spAutoFit/>
          </a:bodyPr>
          <a:lstStyle/>
          <a:p>
            <a:r>
              <a:rPr lang="en-US" sz="3600" b="1" dirty="0" smtClean="0">
                <a:solidFill>
                  <a:srgbClr val="FF0000"/>
                </a:solidFill>
                <a:latin typeface="Fanwood"/>
                <a:cs typeface="Fanwood"/>
              </a:rPr>
              <a:t>Sample Articles</a:t>
            </a:r>
          </a:p>
        </p:txBody>
      </p:sp>
      <p:sp>
        <p:nvSpPr>
          <p:cNvPr id="5" name="TextBox 4"/>
          <p:cNvSpPr txBox="1"/>
          <p:nvPr/>
        </p:nvSpPr>
        <p:spPr>
          <a:xfrm>
            <a:off x="346378" y="1181475"/>
            <a:ext cx="7426022" cy="6032419"/>
          </a:xfrm>
          <a:prstGeom prst="rect">
            <a:avLst/>
          </a:prstGeom>
          <a:noFill/>
        </p:spPr>
        <p:txBody>
          <a:bodyPr wrap="square" rtlCol="0">
            <a:spAutoFit/>
          </a:bodyPr>
          <a:lstStyle/>
          <a:p>
            <a:r>
              <a:rPr lang="en-US" sz="1400" b="1" dirty="0" smtClean="0">
                <a:solidFill>
                  <a:srgbClr val="FF0000"/>
                </a:solidFill>
                <a:latin typeface="Fanwood"/>
                <a:cs typeface="Fanwood"/>
              </a:rPr>
              <a:t>Note:</a:t>
            </a:r>
            <a:r>
              <a:rPr lang="en-US" sz="1400" dirty="0" smtClean="0">
                <a:solidFill>
                  <a:srgbClr val="FF0000"/>
                </a:solidFill>
                <a:latin typeface="Fanwood"/>
                <a:cs typeface="Fanwood"/>
              </a:rPr>
              <a:t> </a:t>
            </a:r>
            <a:r>
              <a:rPr lang="en-US" sz="1200" dirty="0" smtClean="0">
                <a:latin typeface="Fanwood"/>
                <a:cs typeface="Fanwood"/>
              </a:rPr>
              <a:t>These articles are from the 2011 E. coli bacteria breakout, which led to a food crisis in Europe.</a:t>
            </a:r>
          </a:p>
          <a:p>
            <a:endParaRPr lang="en-US" sz="1200" b="1" dirty="0">
              <a:latin typeface="Fanwood"/>
              <a:cs typeface="Fanwood"/>
            </a:endParaRPr>
          </a:p>
          <a:p>
            <a:r>
              <a:rPr lang="en-US" sz="1200" b="1" dirty="0" smtClean="0">
                <a:latin typeface="Fanwood"/>
                <a:cs typeface="Fanwood"/>
              </a:rPr>
              <a:t>Deadly </a:t>
            </a:r>
            <a:r>
              <a:rPr lang="en-US" sz="1200" b="1" dirty="0">
                <a:latin typeface="Fanwood"/>
                <a:cs typeface="Fanwood"/>
              </a:rPr>
              <a:t>E. coli outbreak claims first victims</a:t>
            </a:r>
          </a:p>
          <a:p>
            <a:r>
              <a:rPr lang="en-US" sz="1200" dirty="0" smtClean="0">
                <a:latin typeface="Fanwood"/>
                <a:cs typeface="Fanwood"/>
              </a:rPr>
              <a:t>May 24, 2011 </a:t>
            </a:r>
            <a:r>
              <a:rPr lang="en-US" sz="1200" dirty="0">
                <a:latin typeface="Fanwood"/>
                <a:cs typeface="Fanwood"/>
              </a:rPr>
              <a:t>12:19 CET</a:t>
            </a:r>
          </a:p>
          <a:p>
            <a:r>
              <a:rPr lang="en-US" sz="1200" dirty="0">
                <a:latin typeface="Fanwood"/>
                <a:cs typeface="Fanwood"/>
              </a:rPr>
              <a:t>DPA/DAPD/The Local</a:t>
            </a:r>
          </a:p>
          <a:p>
            <a:r>
              <a:rPr lang="en-US" sz="1200" dirty="0">
                <a:latin typeface="Fanwood"/>
                <a:cs typeface="Fanwood"/>
                <a:hlinkClick r:id="rId2"/>
              </a:rPr>
              <a:t>http://www.thelocal.de/national/20110524-35217.html</a:t>
            </a:r>
            <a:endParaRPr lang="en-US" sz="1200" dirty="0">
              <a:latin typeface="Fanwood"/>
              <a:cs typeface="Fanwood"/>
            </a:endParaRPr>
          </a:p>
          <a:p>
            <a:r>
              <a:rPr lang="en-US" sz="1200" dirty="0">
                <a:latin typeface="Fanwood"/>
                <a:cs typeface="Fanwood"/>
              </a:rPr>
              <a:t> </a:t>
            </a:r>
          </a:p>
          <a:p>
            <a:r>
              <a:rPr lang="en-US" sz="1200" b="1" dirty="0" smtClean="0">
                <a:latin typeface="Fanwood"/>
                <a:cs typeface="Fanwood"/>
              </a:rPr>
              <a:t>Spanish </a:t>
            </a:r>
            <a:r>
              <a:rPr lang="en-US" sz="1200" b="1" dirty="0">
                <a:latin typeface="Fanwood"/>
                <a:cs typeface="Fanwood"/>
              </a:rPr>
              <a:t>cucumbers may be </a:t>
            </a:r>
            <a:r>
              <a:rPr lang="en-US" sz="1200" b="1" dirty="0" err="1">
                <a:latin typeface="Fanwood"/>
                <a:cs typeface="Fanwood"/>
              </a:rPr>
              <a:t>E.coli</a:t>
            </a:r>
            <a:r>
              <a:rPr lang="en-US" sz="1200" b="1" dirty="0">
                <a:latin typeface="Fanwood"/>
                <a:cs typeface="Fanwood"/>
              </a:rPr>
              <a:t> source, Germans say</a:t>
            </a:r>
          </a:p>
          <a:p>
            <a:r>
              <a:rPr lang="en-US" sz="1200" dirty="0">
                <a:latin typeface="Fanwood"/>
                <a:cs typeface="Fanwood"/>
              </a:rPr>
              <a:t>Thu May 26, 2011 5:45pm </a:t>
            </a:r>
            <a:r>
              <a:rPr lang="en-US" sz="1200" dirty="0" smtClean="0">
                <a:latin typeface="Fanwood"/>
                <a:cs typeface="Fanwood"/>
              </a:rPr>
              <a:t>EDT</a:t>
            </a:r>
          </a:p>
          <a:p>
            <a:r>
              <a:rPr lang="en-US" sz="1200" dirty="0" smtClean="0">
                <a:latin typeface="Fanwood"/>
                <a:cs typeface="Fanwood"/>
              </a:rPr>
              <a:t>By </a:t>
            </a:r>
            <a:r>
              <a:rPr lang="en-US" sz="1200" dirty="0">
                <a:latin typeface="Fanwood"/>
                <a:cs typeface="Fanwood"/>
              </a:rPr>
              <a:t>Sebastian </a:t>
            </a:r>
            <a:r>
              <a:rPr lang="en-US" sz="1200" dirty="0" err="1">
                <a:latin typeface="Fanwood"/>
                <a:cs typeface="Fanwood"/>
              </a:rPr>
              <a:t>Huld</a:t>
            </a:r>
            <a:r>
              <a:rPr lang="en-US" sz="1200" dirty="0">
                <a:latin typeface="Fanwood"/>
                <a:cs typeface="Fanwood"/>
              </a:rPr>
              <a:t> and Kate </a:t>
            </a:r>
            <a:r>
              <a:rPr lang="en-US" sz="1200" dirty="0" err="1">
                <a:latin typeface="Fanwood"/>
                <a:cs typeface="Fanwood"/>
              </a:rPr>
              <a:t>Kelland</a:t>
            </a:r>
            <a:r>
              <a:rPr lang="en-US" sz="1200" dirty="0">
                <a:latin typeface="Fanwood"/>
                <a:cs typeface="Fanwood"/>
              </a:rPr>
              <a:t>. Reuters. </a:t>
            </a:r>
            <a:r>
              <a:rPr lang="en-US" sz="1200" dirty="0" smtClean="0">
                <a:latin typeface="Fanwood"/>
                <a:cs typeface="Fanwood"/>
              </a:rPr>
              <a:t>Hamburg/London</a:t>
            </a:r>
            <a:endParaRPr lang="en-US" sz="1200" dirty="0">
              <a:latin typeface="Fanwood"/>
              <a:cs typeface="Fanwood"/>
            </a:endParaRPr>
          </a:p>
          <a:p>
            <a:r>
              <a:rPr lang="en-US" sz="1200" dirty="0" smtClean="0">
                <a:latin typeface="Fanwood"/>
                <a:cs typeface="Fanwood"/>
                <a:hlinkClick r:id="rId3"/>
              </a:rPr>
              <a:t>http</a:t>
            </a:r>
            <a:r>
              <a:rPr lang="en-US" sz="1200" dirty="0">
                <a:latin typeface="Fanwood"/>
                <a:cs typeface="Fanwood"/>
                <a:hlinkClick r:id="rId3"/>
              </a:rPr>
              <a:t>://www.reuters.com/article/2011/05/26/us-germany-ecoli-idUSTRE74P3ND20110526</a:t>
            </a:r>
            <a:endParaRPr lang="en-US" sz="1200" dirty="0">
              <a:latin typeface="Fanwood"/>
              <a:cs typeface="Fanwood"/>
            </a:endParaRPr>
          </a:p>
          <a:p>
            <a:r>
              <a:rPr lang="en-US" sz="1200" dirty="0">
                <a:latin typeface="Fanwood"/>
                <a:cs typeface="Fanwood"/>
              </a:rPr>
              <a:t> </a:t>
            </a:r>
          </a:p>
          <a:p>
            <a:r>
              <a:rPr lang="en-US" sz="1200" b="1" dirty="0" err="1" smtClean="0">
                <a:latin typeface="Fanwood"/>
                <a:cs typeface="Fanwood"/>
              </a:rPr>
              <a:t>E.coli</a:t>
            </a:r>
            <a:r>
              <a:rPr lang="en-US" sz="1200" b="1" dirty="0" smtClean="0">
                <a:latin typeface="Fanwood"/>
                <a:cs typeface="Fanwood"/>
              </a:rPr>
              <a:t> </a:t>
            </a:r>
            <a:r>
              <a:rPr lang="en-US" sz="1200" b="1" dirty="0">
                <a:latin typeface="Fanwood"/>
                <a:cs typeface="Fanwood"/>
              </a:rPr>
              <a:t>cucumber scare: Germany seeks source of outbreak</a:t>
            </a:r>
          </a:p>
          <a:p>
            <a:r>
              <a:rPr lang="en-US" sz="1200" dirty="0" smtClean="0">
                <a:latin typeface="Fanwood"/>
                <a:cs typeface="Fanwood"/>
              </a:rPr>
              <a:t>May 30, </a:t>
            </a:r>
            <a:r>
              <a:rPr lang="en-US" sz="1200" dirty="0">
                <a:latin typeface="Fanwood"/>
                <a:cs typeface="Fanwood"/>
              </a:rPr>
              <a:t>2011 Last updated at 11:43 ET</a:t>
            </a:r>
          </a:p>
          <a:p>
            <a:r>
              <a:rPr lang="en-US" sz="1200" dirty="0">
                <a:latin typeface="Fanwood"/>
                <a:cs typeface="Fanwood"/>
              </a:rPr>
              <a:t>BBC. Europe</a:t>
            </a:r>
          </a:p>
          <a:p>
            <a:r>
              <a:rPr lang="en-US" sz="1200" dirty="0">
                <a:latin typeface="Fanwood"/>
                <a:cs typeface="Fanwood"/>
                <a:hlinkClick r:id="rId4"/>
              </a:rPr>
              <a:t>http://www.bbc.co.uk/news/world-europe-13592765</a:t>
            </a:r>
            <a:endParaRPr lang="en-US" sz="1200" dirty="0">
              <a:latin typeface="Fanwood"/>
              <a:cs typeface="Fanwood"/>
            </a:endParaRPr>
          </a:p>
          <a:p>
            <a:r>
              <a:rPr lang="en-US" sz="1200" dirty="0">
                <a:latin typeface="Fanwood"/>
                <a:cs typeface="Fanwood"/>
              </a:rPr>
              <a:t> </a:t>
            </a:r>
          </a:p>
          <a:p>
            <a:r>
              <a:rPr lang="en-US" sz="1200" b="1" dirty="0" smtClean="0">
                <a:latin typeface="Fanwood"/>
                <a:cs typeface="Fanwood"/>
              </a:rPr>
              <a:t>Egyptian </a:t>
            </a:r>
            <a:r>
              <a:rPr lang="en-US" sz="1200" b="1" dirty="0">
                <a:latin typeface="Fanwood"/>
                <a:cs typeface="Fanwood"/>
              </a:rPr>
              <a:t>Seeds Are Linked to E. Coli in Germany and France</a:t>
            </a:r>
          </a:p>
          <a:p>
            <a:r>
              <a:rPr lang="en-US" sz="1200" dirty="0">
                <a:latin typeface="Fanwood"/>
                <a:cs typeface="Fanwood"/>
              </a:rPr>
              <a:t>June 29, </a:t>
            </a:r>
            <a:r>
              <a:rPr lang="en-US" sz="1200" dirty="0" smtClean="0">
                <a:latin typeface="Fanwood"/>
                <a:cs typeface="Fanwood"/>
              </a:rPr>
              <a:t>2011</a:t>
            </a:r>
          </a:p>
          <a:p>
            <a:r>
              <a:rPr lang="en-US" sz="1200" dirty="0" smtClean="0">
                <a:latin typeface="Fanwood"/>
                <a:cs typeface="Fanwood"/>
              </a:rPr>
              <a:t>By William </a:t>
            </a:r>
            <a:r>
              <a:rPr lang="en-US" sz="1200" dirty="0" err="1" smtClean="0">
                <a:latin typeface="Fanwood"/>
                <a:cs typeface="Fanwood"/>
              </a:rPr>
              <a:t>Neuman</a:t>
            </a:r>
            <a:r>
              <a:rPr lang="en-US" sz="1200" dirty="0" smtClean="0">
                <a:latin typeface="Fanwood"/>
                <a:cs typeface="Fanwood"/>
              </a:rPr>
              <a:t> and Scott </a:t>
            </a:r>
            <a:r>
              <a:rPr lang="en-US" sz="1200" dirty="0" err="1" smtClean="0">
                <a:latin typeface="Fanwood"/>
                <a:cs typeface="Fanwood"/>
              </a:rPr>
              <a:t>Sayare</a:t>
            </a:r>
            <a:r>
              <a:rPr lang="en-US" sz="1200" dirty="0" smtClean="0">
                <a:latin typeface="Fanwood"/>
                <a:cs typeface="Fanwood"/>
              </a:rPr>
              <a:t>. </a:t>
            </a:r>
            <a:r>
              <a:rPr lang="en-US" sz="1200" dirty="0">
                <a:latin typeface="Fanwood"/>
                <a:cs typeface="Fanwood"/>
              </a:rPr>
              <a:t>New York Times.</a:t>
            </a:r>
          </a:p>
          <a:p>
            <a:r>
              <a:rPr lang="en-US" sz="1200" dirty="0" smtClean="0">
                <a:latin typeface="Fanwood"/>
                <a:cs typeface="Fanwood"/>
                <a:hlinkClick r:id="rId5"/>
              </a:rPr>
              <a:t>http</a:t>
            </a:r>
            <a:r>
              <a:rPr lang="en-US" sz="1200" dirty="0">
                <a:latin typeface="Fanwood"/>
                <a:cs typeface="Fanwood"/>
                <a:hlinkClick r:id="rId5"/>
              </a:rPr>
              <a:t>://www.nytimes.com/2011/06/30/world/middleeast/30ecoli.html?pagewanted=print</a:t>
            </a:r>
            <a:endParaRPr lang="en-US" sz="1200" dirty="0">
              <a:latin typeface="Fanwood"/>
              <a:cs typeface="Fanwood"/>
            </a:endParaRPr>
          </a:p>
          <a:p>
            <a:r>
              <a:rPr lang="en-US" sz="1200" dirty="0">
                <a:latin typeface="Fanwood"/>
                <a:cs typeface="Fanwood"/>
              </a:rPr>
              <a:t> </a:t>
            </a:r>
          </a:p>
          <a:p>
            <a:r>
              <a:rPr lang="en-US" sz="1200" b="1" dirty="0" smtClean="0">
                <a:latin typeface="Fanwood"/>
                <a:cs typeface="Fanwood"/>
              </a:rPr>
              <a:t>Germany </a:t>
            </a:r>
            <a:r>
              <a:rPr lang="en-US" sz="1200" b="1" dirty="0">
                <a:latin typeface="Fanwood"/>
                <a:cs typeface="Fanwood"/>
              </a:rPr>
              <a:t>declares deadly E. coli epidemic over</a:t>
            </a:r>
          </a:p>
          <a:p>
            <a:r>
              <a:rPr lang="en-US" sz="1200" dirty="0" smtClean="0">
                <a:latin typeface="Fanwood"/>
                <a:cs typeface="Fanwood"/>
              </a:rPr>
              <a:t>July 26, 2011</a:t>
            </a:r>
          </a:p>
          <a:p>
            <a:r>
              <a:rPr lang="en-US" sz="1200" dirty="0" smtClean="0">
                <a:latin typeface="Fanwood"/>
                <a:cs typeface="Fanwood"/>
              </a:rPr>
              <a:t>Author</a:t>
            </a:r>
            <a:r>
              <a:rPr lang="en-US" sz="1200" dirty="0">
                <a:latin typeface="Fanwood"/>
                <a:cs typeface="Fanwood"/>
              </a:rPr>
              <a:t>: Matt </a:t>
            </a:r>
            <a:r>
              <a:rPr lang="en-US" sz="1200" dirty="0" err="1">
                <a:latin typeface="Fanwood"/>
                <a:cs typeface="Fanwood"/>
              </a:rPr>
              <a:t>Zuvela</a:t>
            </a:r>
            <a:r>
              <a:rPr lang="en-US" sz="1200" dirty="0">
                <a:latin typeface="Fanwood"/>
                <a:cs typeface="Fanwood"/>
              </a:rPr>
              <a:t> (AFP, Reuters, </a:t>
            </a:r>
            <a:r>
              <a:rPr lang="en-US" sz="1200" dirty="0" err="1">
                <a:latin typeface="Fanwood"/>
                <a:cs typeface="Fanwood"/>
              </a:rPr>
              <a:t>dpa</a:t>
            </a:r>
            <a:r>
              <a:rPr lang="en-US" sz="1200" dirty="0">
                <a:latin typeface="Fanwood"/>
                <a:cs typeface="Fanwood"/>
              </a:rPr>
              <a:t>)</a:t>
            </a:r>
          </a:p>
          <a:p>
            <a:r>
              <a:rPr lang="en-US" sz="1200" dirty="0" smtClean="0">
                <a:latin typeface="Fanwood"/>
                <a:cs typeface="Fanwood"/>
                <a:hlinkClick r:id="rId6"/>
              </a:rPr>
              <a:t>http</a:t>
            </a:r>
            <a:r>
              <a:rPr lang="en-US" sz="1200" dirty="0">
                <a:latin typeface="Fanwood"/>
                <a:cs typeface="Fanwood"/>
                <a:hlinkClick r:id="rId6"/>
              </a:rPr>
              <a:t>://www.dw-world.de/dw/article/0,,15270740,00.html</a:t>
            </a:r>
            <a:endParaRPr lang="en-US" sz="1200" dirty="0">
              <a:latin typeface="Fanwood"/>
              <a:cs typeface="Fanwood"/>
            </a:endParaRPr>
          </a:p>
          <a:p>
            <a:r>
              <a:rPr lang="en-US" sz="1200" dirty="0">
                <a:latin typeface="Fanwood"/>
                <a:cs typeface="Fanwood"/>
              </a:rPr>
              <a:t> </a:t>
            </a:r>
          </a:p>
          <a:p>
            <a:r>
              <a:rPr lang="en-US" sz="1200" b="1" dirty="0" smtClean="0">
                <a:latin typeface="Fanwood"/>
                <a:cs typeface="Fanwood"/>
              </a:rPr>
              <a:t>Extraneous headlines: </a:t>
            </a:r>
          </a:p>
          <a:p>
            <a:r>
              <a:rPr lang="en-US" sz="1200" dirty="0" smtClean="0">
                <a:latin typeface="Fanwood"/>
                <a:cs typeface="Fanwood"/>
              </a:rPr>
              <a:t>“</a:t>
            </a:r>
            <a:r>
              <a:rPr lang="en-US" sz="1200" dirty="0">
                <a:latin typeface="Fanwood"/>
                <a:cs typeface="Fanwood"/>
              </a:rPr>
              <a:t>Outbreak of Infections Kills 10 in </a:t>
            </a:r>
            <a:r>
              <a:rPr lang="en-US" sz="1200" dirty="0" smtClean="0">
                <a:latin typeface="Fanwood"/>
                <a:cs typeface="Fanwood"/>
              </a:rPr>
              <a:t>Germany”  </a:t>
            </a:r>
          </a:p>
          <a:p>
            <a:r>
              <a:rPr lang="en-US" sz="1200" dirty="0" smtClean="0">
                <a:latin typeface="Fanwood"/>
                <a:cs typeface="Fanwood"/>
              </a:rPr>
              <a:t>“</a:t>
            </a:r>
            <a:r>
              <a:rPr lang="en-US" sz="1200" dirty="0">
                <a:latin typeface="Fanwood"/>
                <a:cs typeface="Fanwood"/>
              </a:rPr>
              <a:t>Germany: 365 More Sickened in Bacterial </a:t>
            </a:r>
            <a:r>
              <a:rPr lang="en-US" sz="1200" dirty="0" smtClean="0">
                <a:latin typeface="Fanwood"/>
                <a:cs typeface="Fanwood"/>
              </a:rPr>
              <a:t>Outbreak” </a:t>
            </a:r>
          </a:p>
          <a:p>
            <a:r>
              <a:rPr lang="en-US" sz="1200" dirty="0" smtClean="0">
                <a:latin typeface="Fanwood"/>
                <a:cs typeface="Fanwood"/>
              </a:rPr>
              <a:t>“Germany </a:t>
            </a:r>
            <a:r>
              <a:rPr lang="en-US" sz="1200" dirty="0">
                <a:latin typeface="Fanwood"/>
                <a:cs typeface="Fanwood"/>
              </a:rPr>
              <a:t>says sprouts source of killer bacteria </a:t>
            </a:r>
            <a:r>
              <a:rPr lang="en-US" sz="1200" dirty="0" smtClean="0">
                <a:latin typeface="Fanwood"/>
                <a:cs typeface="Fanwood"/>
              </a:rPr>
              <a:t>outbreak”</a:t>
            </a:r>
            <a:endParaRPr lang="en-US" sz="1200" dirty="0">
              <a:latin typeface="Fanwood"/>
              <a:cs typeface="Fanwood"/>
            </a:endParaRPr>
          </a:p>
          <a:p>
            <a:endParaRPr lang="en-US" sz="1200" b="1" dirty="0" smtClean="0">
              <a:latin typeface="Fanwood"/>
              <a:cs typeface="Fanwood"/>
            </a:endParaRPr>
          </a:p>
        </p:txBody>
      </p:sp>
    </p:spTree>
    <p:extLst>
      <p:ext uri="{BB962C8B-B14F-4D97-AF65-F5344CB8AC3E}">
        <p14:creationId xmlns:p14="http://schemas.microsoft.com/office/powerpoint/2010/main" val="889410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2012858" cy="954107"/>
          </a:xfrm>
          <a:prstGeom prst="rect">
            <a:avLst/>
          </a:prstGeom>
          <a:noFill/>
        </p:spPr>
        <p:txBody>
          <a:bodyPr wrap="none" rtlCol="0">
            <a:spAutoFit/>
          </a:bodyPr>
          <a:lstStyle/>
          <a:p>
            <a:r>
              <a:rPr lang="en-US" sz="3600" b="1" dirty="0" smtClean="0">
                <a:solidFill>
                  <a:srgbClr val="FF0000"/>
                </a:solidFill>
                <a:latin typeface="Fanwood"/>
                <a:cs typeface="Fanwood"/>
              </a:rPr>
              <a:t>Warm-Up</a:t>
            </a:r>
          </a:p>
          <a:p>
            <a:r>
              <a:rPr lang="en-US" dirty="0" smtClean="0">
                <a:latin typeface="Fanwood"/>
                <a:cs typeface="Fanwood"/>
              </a:rPr>
              <a:t>(10 minutes)</a:t>
            </a:r>
            <a:endParaRPr lang="en-US" dirty="0">
              <a:latin typeface="Fanwood"/>
              <a:cs typeface="Fanwood"/>
            </a:endParaRPr>
          </a:p>
        </p:txBody>
      </p:sp>
      <p:sp>
        <p:nvSpPr>
          <p:cNvPr id="5" name="TextBox 4"/>
          <p:cNvSpPr txBox="1"/>
          <p:nvPr/>
        </p:nvSpPr>
        <p:spPr>
          <a:xfrm>
            <a:off x="346379" y="1394006"/>
            <a:ext cx="7191330" cy="2646878"/>
          </a:xfrm>
          <a:prstGeom prst="rect">
            <a:avLst/>
          </a:prstGeom>
          <a:noFill/>
        </p:spPr>
        <p:txBody>
          <a:bodyPr wrap="square" rtlCol="0">
            <a:spAutoFit/>
          </a:bodyPr>
          <a:lstStyle/>
          <a:p>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To familiarize participants with key questions for today’s workshop.</a:t>
            </a:r>
          </a:p>
          <a:p>
            <a:endParaRPr lang="en-US" sz="1400" dirty="0" smtClean="0">
              <a:latin typeface="Fanwood"/>
              <a:cs typeface="Fanwood"/>
            </a:endParaRPr>
          </a:p>
          <a:p>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None</a:t>
            </a:r>
            <a:endParaRPr lang="en-US" sz="1200" b="1" dirty="0" smtClean="0">
              <a:solidFill>
                <a:srgbClr val="000000"/>
              </a:solidFill>
              <a:latin typeface="Fanwood"/>
              <a:cs typeface="Fanwood"/>
            </a:endParaRPr>
          </a:p>
          <a:p>
            <a:endParaRPr lang="en-US" sz="1200" b="1" dirty="0">
              <a:solidFill>
                <a:srgbClr val="953735"/>
              </a:solidFill>
              <a:latin typeface="Fanwood"/>
              <a:cs typeface="Fanwood"/>
            </a:endParaRPr>
          </a:p>
          <a:p>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solidFill>
                  <a:srgbClr val="000000"/>
                </a:solidFill>
                <a:latin typeface="Fanwood"/>
                <a:cs typeface="Fanwood"/>
              </a:rPr>
              <a:t>Today we’re going to be talking about different kinds of news sources. So:</a:t>
            </a:r>
          </a:p>
          <a:p>
            <a:pPr marL="171450" indent="-171450">
              <a:buFont typeface="Arial"/>
              <a:buChar char="•"/>
            </a:pPr>
            <a:r>
              <a:rPr lang="en-US" sz="1200" dirty="0" smtClean="0">
                <a:latin typeface="Fanwood"/>
                <a:cs typeface="Fanwood"/>
              </a:rPr>
              <a:t>How do you get your news?</a:t>
            </a:r>
          </a:p>
          <a:p>
            <a:pPr marL="171450" indent="-171450">
              <a:buFont typeface="Arial"/>
              <a:buChar char="•"/>
            </a:pPr>
            <a:r>
              <a:rPr lang="en-US" sz="1200" dirty="0" smtClean="0">
                <a:latin typeface="Fanwood"/>
                <a:cs typeface="Fanwood"/>
              </a:rPr>
              <a:t>How do you know that you can trust these news sources? </a:t>
            </a:r>
          </a:p>
          <a:p>
            <a:pPr marL="171450" indent="-171450">
              <a:buFont typeface="Arial"/>
              <a:buChar char="•"/>
            </a:pPr>
            <a:r>
              <a:rPr lang="en-US" sz="1200" dirty="0" smtClean="0">
                <a:latin typeface="Fanwood"/>
                <a:cs typeface="Fanwood"/>
              </a:rPr>
              <a:t>How do you </a:t>
            </a:r>
            <a:r>
              <a:rPr lang="en-US" sz="1200" b="1" dirty="0" smtClean="0">
                <a:latin typeface="Fanwood"/>
                <a:cs typeface="Fanwood"/>
              </a:rPr>
              <a:t>assess</a:t>
            </a:r>
            <a:r>
              <a:rPr lang="en-US" sz="1200" dirty="0" smtClean="0">
                <a:latin typeface="Fanwood"/>
                <a:cs typeface="Fanwood"/>
              </a:rPr>
              <a:t> their credibility?</a:t>
            </a:r>
          </a:p>
          <a:p>
            <a:pPr marL="171450" indent="-171450">
              <a:buFont typeface="Arial"/>
              <a:buChar char="•"/>
            </a:pPr>
            <a:r>
              <a:rPr lang="en-US" sz="1200" dirty="0" smtClean="0">
                <a:latin typeface="Fanwood"/>
                <a:cs typeface="Fanwood"/>
              </a:rPr>
              <a:t>How do you know that something you learn is true?</a:t>
            </a:r>
          </a:p>
          <a:p>
            <a:pPr marL="171450" indent="-171450">
              <a:buFont typeface="Arial"/>
              <a:buChar char="•"/>
            </a:pPr>
            <a:r>
              <a:rPr lang="en-US" sz="1200" dirty="0" smtClean="0">
                <a:latin typeface="Fanwood"/>
                <a:cs typeface="Fanwood"/>
              </a:rPr>
              <a:t>What happens when information is wrong or exaggerated?</a:t>
            </a:r>
            <a:endParaRPr lang="en-US" sz="1200" dirty="0">
              <a:latin typeface="Fanwood"/>
              <a:cs typeface="Fanwood"/>
            </a:endParaRPr>
          </a:p>
          <a:p>
            <a:pPr marL="171450" indent="-171450">
              <a:buFont typeface="Arial"/>
              <a:buChar char="•"/>
            </a:pPr>
            <a:r>
              <a:rPr lang="en-US" sz="1200" dirty="0" smtClean="0">
                <a:latin typeface="Fanwood"/>
                <a:cs typeface="Fanwood"/>
              </a:rPr>
              <a:t>Do you think it is important to follow the news? Why or why not?</a:t>
            </a:r>
          </a:p>
          <a:p>
            <a:pPr marL="171450" indent="-171450">
              <a:buFont typeface="Arial"/>
              <a:buChar char="•"/>
            </a:pPr>
            <a:r>
              <a:rPr lang="en-US" sz="1200" dirty="0" smtClean="0">
                <a:latin typeface="Fanwood"/>
                <a:cs typeface="Fanwood"/>
              </a:rPr>
              <a:t>How do you learn more as a news story develops? </a:t>
            </a:r>
          </a:p>
          <a:p>
            <a:endParaRPr lang="en-US" sz="1400" dirty="0" smtClean="0">
              <a:solidFill>
                <a:schemeClr val="accent2">
                  <a:lumMod val="75000"/>
                </a:schemeClr>
              </a:solidFill>
              <a:latin typeface="Fanwood"/>
              <a:cs typeface="Fanwood"/>
            </a:endParaRPr>
          </a:p>
        </p:txBody>
      </p:sp>
    </p:spTree>
    <p:extLst>
      <p:ext uri="{BB962C8B-B14F-4D97-AF65-F5344CB8AC3E}">
        <p14:creationId xmlns:p14="http://schemas.microsoft.com/office/powerpoint/2010/main" val="3910534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4034026" cy="954107"/>
          </a:xfrm>
          <a:prstGeom prst="rect">
            <a:avLst/>
          </a:prstGeom>
          <a:noFill/>
        </p:spPr>
        <p:txBody>
          <a:bodyPr wrap="none" rtlCol="0">
            <a:spAutoFit/>
          </a:bodyPr>
          <a:lstStyle/>
          <a:p>
            <a:r>
              <a:rPr lang="en-US" sz="3600" b="1" dirty="0" smtClean="0">
                <a:solidFill>
                  <a:srgbClr val="FF0000"/>
                </a:solidFill>
                <a:latin typeface="Fanwood"/>
                <a:cs typeface="Fanwood"/>
              </a:rPr>
              <a:t>News Stories Activity</a:t>
            </a:r>
          </a:p>
          <a:p>
            <a:r>
              <a:rPr lang="en-US" dirty="0" smtClean="0">
                <a:latin typeface="Fanwood"/>
                <a:cs typeface="Fanwood"/>
              </a:rPr>
              <a:t>(25 minutes)</a:t>
            </a:r>
            <a:endParaRPr lang="en-US" dirty="0">
              <a:latin typeface="Fanwood"/>
              <a:cs typeface="Fanwood"/>
            </a:endParaRPr>
          </a:p>
        </p:txBody>
      </p:sp>
      <p:sp>
        <p:nvSpPr>
          <p:cNvPr id="5" name="TextBox 4"/>
          <p:cNvSpPr txBox="1"/>
          <p:nvPr/>
        </p:nvSpPr>
        <p:spPr>
          <a:xfrm>
            <a:off x="346379" y="1460875"/>
            <a:ext cx="7191330" cy="8156079"/>
          </a:xfrm>
          <a:prstGeom prst="rect">
            <a:avLst/>
          </a:prstGeom>
          <a:noFill/>
        </p:spPr>
        <p:txBody>
          <a:bodyPr wrap="square" rtlCol="0">
            <a:spAutoFit/>
          </a:bodyPr>
          <a:lstStyle/>
          <a:p>
            <a:r>
              <a:rPr lang="en-US" sz="1400" b="1" dirty="0" smtClean="0">
                <a:solidFill>
                  <a:srgbClr val="FF0000"/>
                </a:solidFill>
                <a:latin typeface="Fanwood"/>
                <a:cs typeface="Fanwood"/>
              </a:rPr>
              <a:t>Note</a:t>
            </a:r>
            <a:r>
              <a:rPr lang="en-US" sz="1400" dirty="0" smtClean="0">
                <a:solidFill>
                  <a:srgbClr val="FF0000"/>
                </a:solidFill>
                <a:latin typeface="Fanwood"/>
                <a:cs typeface="Fanwood"/>
              </a:rPr>
              <a:t>: </a:t>
            </a:r>
            <a:r>
              <a:rPr lang="en-US" sz="1200" dirty="0" smtClean="0">
                <a:solidFill>
                  <a:srgbClr val="000000"/>
                </a:solidFill>
                <a:latin typeface="Fanwood"/>
                <a:cs typeface="Fanwood"/>
              </a:rPr>
              <a:t>Because of the next activity, it is important not to reveal the correct order of the cutups! </a:t>
            </a:r>
          </a:p>
          <a:p>
            <a:endParaRPr lang="en-US" sz="1400" b="1" dirty="0" smtClean="0">
              <a:solidFill>
                <a:srgbClr val="953735"/>
              </a:solidFill>
              <a:latin typeface="Fanwood"/>
              <a:cs typeface="Fanwood"/>
            </a:endParaRPr>
          </a:p>
          <a:p>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For participants to explore the relationships between headlines, news stories, and key words.</a:t>
            </a:r>
          </a:p>
          <a:p>
            <a:endParaRPr lang="en-US" sz="1400" dirty="0" smtClean="0">
              <a:latin typeface="Fanwood"/>
              <a:cs typeface="Fanwood"/>
            </a:endParaRPr>
          </a:p>
          <a:p>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news story cutups, paper, writing utensils</a:t>
            </a:r>
            <a:endParaRPr lang="en-US" sz="1200" b="1" dirty="0" smtClean="0">
              <a:solidFill>
                <a:srgbClr val="000000"/>
              </a:solidFill>
              <a:latin typeface="Fanwood"/>
              <a:cs typeface="Fanwood"/>
            </a:endParaRPr>
          </a:p>
          <a:p>
            <a:endParaRPr lang="en-US" sz="1200" b="1" dirty="0" smtClean="0">
              <a:solidFill>
                <a:srgbClr val="000000"/>
              </a:solidFill>
              <a:latin typeface="Fanwood"/>
              <a:cs typeface="Fanwood"/>
            </a:endParaRPr>
          </a:p>
          <a:p>
            <a:r>
              <a:rPr lang="en-US" sz="1200" i="1" dirty="0" smtClean="0">
                <a:solidFill>
                  <a:srgbClr val="000000"/>
                </a:solidFill>
                <a:latin typeface="Fanwood"/>
                <a:cs typeface="Fanwood"/>
              </a:rPr>
              <a:t>[Ask students to form groups of 2.]</a:t>
            </a:r>
          </a:p>
          <a:p>
            <a:endParaRPr lang="en-US" sz="1200" b="1" dirty="0" smtClean="0">
              <a:solidFill>
                <a:srgbClr val="953735"/>
              </a:solidFill>
              <a:latin typeface="Fanwood"/>
              <a:cs typeface="Fanwood"/>
            </a:endParaRPr>
          </a:p>
          <a:p>
            <a:r>
              <a:rPr lang="en-US" sz="1200" i="1" dirty="0" smtClean="0">
                <a:solidFill>
                  <a:srgbClr val="FF0000"/>
                </a:solidFill>
                <a:latin typeface="Fanwood"/>
                <a:cs typeface="Fanwood"/>
              </a:rPr>
              <a:t>[10 minutes]</a:t>
            </a:r>
            <a:endParaRPr lang="en-US" sz="1200" i="1" dirty="0">
              <a:solidFill>
                <a:srgbClr val="FF0000"/>
              </a:solidFill>
              <a:latin typeface="Fanwood"/>
              <a:cs typeface="Fanwood"/>
            </a:endParaRPr>
          </a:p>
          <a:p>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solidFill>
                  <a:srgbClr val="000000"/>
                </a:solidFill>
                <a:latin typeface="Fanwood"/>
                <a:cs typeface="Fanwood"/>
              </a:rPr>
              <a:t>I am going to hand out </a:t>
            </a:r>
            <a:r>
              <a:rPr lang="en-US" sz="1200" b="1" dirty="0" smtClean="0">
                <a:solidFill>
                  <a:srgbClr val="000000"/>
                </a:solidFill>
                <a:latin typeface="Fanwood"/>
                <a:cs typeface="Fanwood"/>
              </a:rPr>
              <a:t>5</a:t>
            </a:r>
            <a:r>
              <a:rPr lang="en-US" sz="1200" dirty="0" smtClean="0">
                <a:solidFill>
                  <a:srgbClr val="000000"/>
                </a:solidFill>
                <a:latin typeface="Fanwood"/>
                <a:cs typeface="Fanwood"/>
              </a:rPr>
              <a:t> news stories (just the body text) about the </a:t>
            </a:r>
            <a:r>
              <a:rPr lang="en-US" sz="1200" dirty="0" err="1" smtClean="0">
                <a:solidFill>
                  <a:srgbClr val="000000"/>
                </a:solidFill>
                <a:latin typeface="Fanwood"/>
                <a:cs typeface="Fanwood"/>
              </a:rPr>
              <a:t>E.coli</a:t>
            </a:r>
            <a:r>
              <a:rPr lang="en-US" sz="1200" dirty="0" smtClean="0">
                <a:solidFill>
                  <a:srgbClr val="000000"/>
                </a:solidFill>
                <a:latin typeface="Fanwood"/>
                <a:cs typeface="Fanwood"/>
              </a:rPr>
              <a:t> breakout in Europe. On a blank sheet of paper, take notes on the different stories. Answer the following:</a:t>
            </a:r>
          </a:p>
          <a:p>
            <a:pPr marL="171450" indent="-171450">
              <a:buFont typeface="Arial"/>
              <a:buChar char="•"/>
            </a:pPr>
            <a:r>
              <a:rPr lang="en-US" sz="1200" dirty="0" smtClean="0">
                <a:solidFill>
                  <a:srgbClr val="000000"/>
                </a:solidFill>
                <a:latin typeface="Fanwood"/>
                <a:cs typeface="Fanwood"/>
              </a:rPr>
              <a:t>What are the facts in each story?</a:t>
            </a:r>
          </a:p>
          <a:p>
            <a:pPr marL="171450" indent="-171450">
              <a:buFont typeface="Arial"/>
              <a:buChar char="•"/>
            </a:pPr>
            <a:r>
              <a:rPr lang="en-US" sz="1200" dirty="0" smtClean="0">
                <a:solidFill>
                  <a:srgbClr val="000000"/>
                </a:solidFill>
                <a:latin typeface="Fanwood"/>
                <a:cs typeface="Fanwood"/>
              </a:rPr>
              <a:t>Where do these stories take place?</a:t>
            </a:r>
          </a:p>
          <a:p>
            <a:pPr marL="171450" indent="-171450">
              <a:buFont typeface="Arial"/>
              <a:buChar char="•"/>
            </a:pPr>
            <a:r>
              <a:rPr lang="en-US" sz="1200" dirty="0" smtClean="0">
                <a:solidFill>
                  <a:srgbClr val="000000"/>
                </a:solidFill>
                <a:latin typeface="Fanwood"/>
                <a:cs typeface="Fanwood"/>
              </a:rPr>
              <a:t>Can anyone tell me what a </a:t>
            </a:r>
            <a:r>
              <a:rPr lang="en-US" sz="1200" b="1" dirty="0" smtClean="0">
                <a:solidFill>
                  <a:srgbClr val="000000"/>
                </a:solidFill>
                <a:latin typeface="Fanwood"/>
                <a:cs typeface="Fanwood"/>
              </a:rPr>
              <a:t>protagonist</a:t>
            </a:r>
            <a:r>
              <a:rPr lang="en-US" sz="1200" dirty="0" smtClean="0">
                <a:solidFill>
                  <a:srgbClr val="000000"/>
                </a:solidFill>
                <a:latin typeface="Fanwood"/>
                <a:cs typeface="Fanwood"/>
              </a:rPr>
              <a:t> is?</a:t>
            </a:r>
          </a:p>
          <a:p>
            <a:pPr marL="171450" indent="-171450">
              <a:buFont typeface="Arial"/>
              <a:buChar char="•"/>
            </a:pPr>
            <a:r>
              <a:rPr lang="en-US" sz="1200" dirty="0" smtClean="0">
                <a:solidFill>
                  <a:srgbClr val="000000"/>
                </a:solidFill>
                <a:latin typeface="Fanwood"/>
                <a:cs typeface="Fanwood"/>
              </a:rPr>
              <a:t>Who are the protagonists in these stories?</a:t>
            </a:r>
          </a:p>
          <a:p>
            <a:endParaRPr lang="en-US" sz="1200" dirty="0" smtClean="0">
              <a:solidFill>
                <a:srgbClr val="000000"/>
              </a:solidFill>
              <a:latin typeface="Fanwood"/>
              <a:cs typeface="Fanwood"/>
            </a:endParaRPr>
          </a:p>
          <a:p>
            <a:r>
              <a:rPr lang="en-US" sz="1200" i="1" dirty="0" smtClean="0">
                <a:solidFill>
                  <a:srgbClr val="FF0000"/>
                </a:solidFill>
                <a:latin typeface="Fanwood"/>
                <a:cs typeface="Fanwood"/>
              </a:rPr>
              <a:t>[5 minutes]</a:t>
            </a:r>
            <a:endParaRPr lang="en-US" sz="1200" i="1" dirty="0">
              <a:solidFill>
                <a:srgbClr val="FF0000"/>
              </a:solidFill>
              <a:latin typeface="Fanwood"/>
              <a:cs typeface="Fanwood"/>
            </a:endParaRPr>
          </a:p>
          <a:p>
            <a:r>
              <a:rPr lang="en-US" sz="1200" i="1" dirty="0" smtClean="0">
                <a:solidFill>
                  <a:srgbClr val="000000"/>
                </a:solidFill>
                <a:latin typeface="Fanwood"/>
                <a:cs typeface="Fanwood"/>
              </a:rPr>
              <a:t>[As groups finish, provide them with the cut-ups of headlines, authors/sources, and dates. Ask them to match the cut-ups to the news stories. When everyone has finished, ask them to take turns presenting. Then display the correct versions.]</a:t>
            </a:r>
          </a:p>
          <a:p>
            <a:endParaRPr lang="en-US" sz="1400" i="1" dirty="0">
              <a:solidFill>
                <a:schemeClr val="accent2">
                  <a:lumMod val="75000"/>
                </a:schemeClr>
              </a:solidFill>
              <a:latin typeface="Fanwood"/>
              <a:cs typeface="Fanwood"/>
            </a:endParaRPr>
          </a:p>
          <a:p>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latin typeface="Fanwood"/>
                <a:cs typeface="Fanwood"/>
              </a:rPr>
              <a:t>Would anyone like to share what they learned? </a:t>
            </a:r>
          </a:p>
          <a:p>
            <a:pPr marL="285750" indent="-285750">
              <a:buFont typeface="Arial"/>
              <a:buChar char="•"/>
            </a:pPr>
            <a:r>
              <a:rPr lang="en-US" sz="1200" dirty="0" smtClean="0">
                <a:latin typeface="Fanwood"/>
                <a:cs typeface="Fanwood"/>
              </a:rPr>
              <a:t>How did you match the different cut-ups?</a:t>
            </a:r>
          </a:p>
          <a:p>
            <a:pPr marL="285750" indent="-285750">
              <a:buFont typeface="Arial"/>
              <a:buChar char="•"/>
            </a:pPr>
            <a:r>
              <a:rPr lang="en-US" sz="1200" dirty="0" smtClean="0">
                <a:latin typeface="Fanwood"/>
                <a:cs typeface="Fanwood"/>
              </a:rPr>
              <a:t>What were the facts in these stories?</a:t>
            </a:r>
          </a:p>
          <a:p>
            <a:pPr marL="285750" indent="-285750">
              <a:buFont typeface="Arial"/>
              <a:buChar char="•"/>
            </a:pPr>
            <a:r>
              <a:rPr lang="en-US" sz="1200" dirty="0" smtClean="0">
                <a:latin typeface="Fanwood"/>
                <a:cs typeface="Fanwood"/>
              </a:rPr>
              <a:t>How did these facts help you match up the different cut-ups?</a:t>
            </a:r>
          </a:p>
          <a:p>
            <a:pPr marL="285750" indent="-285750">
              <a:buFont typeface="Arial"/>
              <a:buChar char="•"/>
            </a:pPr>
            <a:r>
              <a:rPr lang="en-US" sz="1200" dirty="0" smtClean="0">
                <a:latin typeface="Fanwood"/>
                <a:cs typeface="Fanwood"/>
              </a:rPr>
              <a:t>Do you have a general idea of what the story is about?</a:t>
            </a:r>
          </a:p>
          <a:p>
            <a:pPr marL="285750" indent="-285750">
              <a:buFont typeface="Arial"/>
              <a:buChar char="•"/>
            </a:pPr>
            <a:r>
              <a:rPr lang="en-US" sz="1200" dirty="0" smtClean="0">
                <a:latin typeface="Fanwood"/>
                <a:cs typeface="Fanwood"/>
              </a:rPr>
              <a:t>How did the story develop over time?</a:t>
            </a:r>
          </a:p>
          <a:p>
            <a:endParaRPr lang="en-US" sz="1200" dirty="0">
              <a:latin typeface="Fanwood"/>
              <a:cs typeface="Fanwood"/>
            </a:endParaRPr>
          </a:p>
          <a:p>
            <a:r>
              <a:rPr lang="en-US" sz="1200" i="1" dirty="0" smtClean="0">
                <a:solidFill>
                  <a:srgbClr val="FF0000"/>
                </a:solidFill>
                <a:latin typeface="Fanwood"/>
                <a:cs typeface="Fanwood"/>
              </a:rPr>
              <a:t>Language</a:t>
            </a:r>
          </a:p>
          <a:p>
            <a:pPr marL="285750" indent="-285750">
              <a:buFont typeface="Arial"/>
              <a:buChar char="•"/>
            </a:pPr>
            <a:r>
              <a:rPr lang="en-US" sz="1200" dirty="0" smtClean="0">
                <a:latin typeface="Fanwood"/>
                <a:cs typeface="Fanwood"/>
              </a:rPr>
              <a:t>Which words in the headlines helped you match up the stories to the headlines?</a:t>
            </a:r>
          </a:p>
          <a:p>
            <a:pPr marL="285750" indent="-285750">
              <a:buFont typeface="Arial"/>
              <a:buChar char="•"/>
            </a:pPr>
            <a:r>
              <a:rPr lang="en-US" sz="1200" dirty="0" smtClean="0">
                <a:latin typeface="Fanwood"/>
                <a:cs typeface="Fanwood"/>
              </a:rPr>
              <a:t>How effective were the headlines in telling you what the stories were about?</a:t>
            </a:r>
          </a:p>
          <a:p>
            <a:pPr marL="285750" indent="-285750">
              <a:buFont typeface="Arial"/>
              <a:buChar char="•"/>
            </a:pPr>
            <a:r>
              <a:rPr lang="en-US" sz="1200" dirty="0" smtClean="0">
                <a:latin typeface="Fanwood"/>
                <a:cs typeface="Fanwood"/>
              </a:rPr>
              <a:t>What are the important words – the key words – for each story? Why?</a:t>
            </a:r>
          </a:p>
          <a:p>
            <a:pPr marL="285750" indent="-285750">
              <a:buFont typeface="Arial"/>
              <a:buChar char="•"/>
            </a:pPr>
            <a:r>
              <a:rPr lang="en-US" sz="1200" dirty="0" smtClean="0">
                <a:latin typeface="Fanwood"/>
                <a:cs typeface="Fanwood"/>
              </a:rPr>
              <a:t>How are the keywords related to the headlines?</a:t>
            </a:r>
          </a:p>
          <a:p>
            <a:endParaRPr lang="en-US" sz="1200" dirty="0">
              <a:latin typeface="Fanwood"/>
              <a:cs typeface="Fanwood"/>
            </a:endParaRPr>
          </a:p>
          <a:p>
            <a:r>
              <a:rPr lang="en-US" sz="1200" i="1" dirty="0" smtClean="0">
                <a:solidFill>
                  <a:srgbClr val="FF0000"/>
                </a:solidFill>
                <a:latin typeface="Fanwood"/>
                <a:cs typeface="Fanwood"/>
              </a:rPr>
              <a:t>Authorship</a:t>
            </a:r>
          </a:p>
          <a:p>
            <a:pPr marL="285750" indent="-285750">
              <a:buFont typeface="Arial"/>
              <a:buChar char="•"/>
            </a:pPr>
            <a:r>
              <a:rPr lang="en-US" sz="1200" dirty="0" smtClean="0">
                <a:latin typeface="Fanwood"/>
                <a:cs typeface="Fanwood"/>
              </a:rPr>
              <a:t>How did you match up the authors/sources to the news stories? What about the dates?</a:t>
            </a:r>
          </a:p>
          <a:p>
            <a:pPr marL="285750" indent="-285750">
              <a:buFont typeface="Arial"/>
              <a:buChar char="•"/>
            </a:pPr>
            <a:r>
              <a:rPr lang="en-US" sz="1200" dirty="0" smtClean="0">
                <a:latin typeface="Fanwood"/>
                <a:cs typeface="Fanwood"/>
              </a:rPr>
              <a:t>How did the name of the author/their organization influence your decisions?</a:t>
            </a:r>
          </a:p>
          <a:p>
            <a:pPr marL="285750" indent="-285750">
              <a:buFont typeface="Arial"/>
              <a:buChar char="•"/>
            </a:pPr>
            <a:r>
              <a:rPr lang="en-US" sz="1200" dirty="0" smtClean="0">
                <a:latin typeface="Fanwood"/>
                <a:cs typeface="Fanwood"/>
              </a:rPr>
              <a:t>Did the nationality of the organization influence your decisions? Why?</a:t>
            </a:r>
          </a:p>
          <a:p>
            <a:endParaRPr lang="en-US" sz="1200" dirty="0">
              <a:latin typeface="Fanwood"/>
              <a:cs typeface="Fanwood"/>
            </a:endParaRPr>
          </a:p>
          <a:p>
            <a:pPr marL="171450" indent="-171450">
              <a:buFont typeface="Arial"/>
              <a:buChar char="•"/>
            </a:pPr>
            <a:r>
              <a:rPr lang="en-US" sz="1200" dirty="0" smtClean="0">
                <a:latin typeface="Fanwood"/>
                <a:cs typeface="Fanwood"/>
              </a:rPr>
              <a:t>How are these news stories different from each other? What is the background information – the </a:t>
            </a:r>
            <a:r>
              <a:rPr lang="en-US" sz="1200" b="1" dirty="0" smtClean="0">
                <a:latin typeface="Fanwood"/>
                <a:cs typeface="Fanwood"/>
              </a:rPr>
              <a:t>context</a:t>
            </a:r>
            <a:r>
              <a:rPr lang="en-US" sz="1200" dirty="0" smtClean="0">
                <a:latin typeface="Fanwood"/>
                <a:cs typeface="Fanwood"/>
              </a:rPr>
              <a:t> – for each story?</a:t>
            </a:r>
          </a:p>
          <a:p>
            <a:pPr marL="285750" indent="-285750">
              <a:buFont typeface="Arial"/>
              <a:buChar char="•"/>
            </a:pPr>
            <a:endParaRPr lang="en-US" sz="1400" dirty="0">
              <a:solidFill>
                <a:schemeClr val="accent2">
                  <a:lumMod val="75000"/>
                </a:schemeClr>
              </a:solidFill>
              <a:latin typeface="Fanwood"/>
              <a:cs typeface="Fanwood"/>
            </a:endParaRPr>
          </a:p>
          <a:p>
            <a:pPr marL="285750" indent="-285750">
              <a:buFont typeface="Arial"/>
              <a:buChar char="•"/>
            </a:pPr>
            <a:endParaRPr lang="en-US" sz="1400" dirty="0" smtClean="0">
              <a:solidFill>
                <a:schemeClr val="accent2">
                  <a:lumMod val="75000"/>
                </a:schemeClr>
              </a:solidFill>
              <a:latin typeface="Fanwood"/>
              <a:cs typeface="Fanwood"/>
            </a:endParaRPr>
          </a:p>
        </p:txBody>
      </p:sp>
    </p:spTree>
    <p:extLst>
      <p:ext uri="{BB962C8B-B14F-4D97-AF65-F5344CB8AC3E}">
        <p14:creationId xmlns:p14="http://schemas.microsoft.com/office/powerpoint/2010/main" val="39105341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1813317" cy="954107"/>
          </a:xfrm>
          <a:prstGeom prst="rect">
            <a:avLst/>
          </a:prstGeom>
          <a:noFill/>
        </p:spPr>
        <p:txBody>
          <a:bodyPr wrap="none" rtlCol="0">
            <a:spAutoFit/>
          </a:bodyPr>
          <a:lstStyle/>
          <a:p>
            <a:r>
              <a:rPr lang="en-US" sz="3600" b="1" dirty="0" smtClean="0">
                <a:solidFill>
                  <a:srgbClr val="FF0000"/>
                </a:solidFill>
                <a:latin typeface="Fanwood"/>
                <a:cs typeface="Fanwood"/>
              </a:rPr>
              <a:t>Timeline</a:t>
            </a:r>
          </a:p>
          <a:p>
            <a:r>
              <a:rPr lang="en-US" dirty="0" smtClean="0">
                <a:latin typeface="Fanwood"/>
                <a:cs typeface="Fanwood"/>
              </a:rPr>
              <a:t>(25 minutes)</a:t>
            </a:r>
            <a:endParaRPr lang="en-US" dirty="0">
              <a:latin typeface="Fanwood"/>
              <a:cs typeface="Fanwood"/>
            </a:endParaRPr>
          </a:p>
        </p:txBody>
      </p:sp>
      <p:sp>
        <p:nvSpPr>
          <p:cNvPr id="5" name="TextBox 4"/>
          <p:cNvSpPr txBox="1"/>
          <p:nvPr/>
        </p:nvSpPr>
        <p:spPr>
          <a:xfrm>
            <a:off x="346379" y="1460875"/>
            <a:ext cx="7191330" cy="5386088"/>
          </a:xfrm>
          <a:prstGeom prst="rect">
            <a:avLst/>
          </a:prstGeom>
          <a:noFill/>
        </p:spPr>
        <p:txBody>
          <a:bodyPr wrap="square" rtlCol="0">
            <a:spAutoFit/>
          </a:bodyPr>
          <a:lstStyle/>
          <a:p>
            <a:pPr algn="just"/>
            <a:r>
              <a:rPr lang="en-US" sz="1400" b="1" dirty="0" smtClean="0">
                <a:solidFill>
                  <a:srgbClr val="FF0000"/>
                </a:solidFill>
                <a:latin typeface="Fanwood"/>
                <a:cs typeface="Fanwood"/>
              </a:rPr>
              <a:t>Note:</a:t>
            </a:r>
            <a:r>
              <a:rPr lang="en-US" sz="1400" dirty="0" smtClean="0">
                <a:solidFill>
                  <a:srgbClr val="FF0000"/>
                </a:solidFill>
                <a:latin typeface="Fanwood"/>
                <a:cs typeface="Fanwood"/>
              </a:rPr>
              <a:t> </a:t>
            </a:r>
            <a:r>
              <a:rPr lang="en-US" sz="1200" dirty="0" smtClean="0">
                <a:solidFill>
                  <a:srgbClr val="000000"/>
                </a:solidFill>
                <a:latin typeface="Fanwood"/>
                <a:cs typeface="Fanwood"/>
              </a:rPr>
              <a:t>If you would like students to work online, it is possible to introduce </a:t>
            </a:r>
            <a:r>
              <a:rPr lang="en-US" sz="1200" b="1" dirty="0" err="1" smtClean="0">
                <a:solidFill>
                  <a:srgbClr val="000000"/>
                </a:solidFill>
                <a:latin typeface="Fanwood"/>
                <a:cs typeface="Fanwood"/>
              </a:rPr>
              <a:t>Dipity</a:t>
            </a:r>
            <a:r>
              <a:rPr lang="en-US" sz="1200" dirty="0" smtClean="0">
                <a:solidFill>
                  <a:srgbClr val="000000"/>
                </a:solidFill>
                <a:latin typeface="Fanwood"/>
                <a:cs typeface="Fanwood"/>
              </a:rPr>
              <a:t> </a:t>
            </a:r>
          </a:p>
          <a:p>
            <a:pPr algn="just"/>
            <a:r>
              <a:rPr lang="en-US" sz="1200" dirty="0" smtClean="0">
                <a:solidFill>
                  <a:srgbClr val="000000"/>
                </a:solidFill>
                <a:latin typeface="Fanwood"/>
                <a:cs typeface="Fanwood"/>
              </a:rPr>
              <a:t>(</a:t>
            </a:r>
            <a:r>
              <a:rPr lang="en-US" sz="1200" dirty="0" smtClean="0">
                <a:solidFill>
                  <a:srgbClr val="000000"/>
                </a:solidFill>
                <a:latin typeface="Fanwood"/>
                <a:cs typeface="Fanwood"/>
                <a:hlinkClick r:id="rId3"/>
              </a:rPr>
              <a:t>http://www.dipity.com</a:t>
            </a:r>
            <a:r>
              <a:rPr lang="en-US" sz="1200" dirty="0" smtClean="0">
                <a:solidFill>
                  <a:srgbClr val="000000"/>
                </a:solidFill>
                <a:latin typeface="Fanwood"/>
                <a:cs typeface="Fanwood"/>
              </a:rPr>
              <a:t>) for the creation of a timeline using visual material available online.</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Timeline presentation</a:t>
            </a:r>
            <a:r>
              <a:rPr lang="en-US" sz="1200" dirty="0" smtClean="0">
                <a:solidFill>
                  <a:srgbClr val="000000"/>
                </a:solidFill>
                <a:latin typeface="Fanwood"/>
                <a:cs typeface="Fanwood"/>
              </a:rPr>
              <a:t>: it is possible for each group to simply present the timeline on paper, but it is preferable to show them on the projector. Use a camera (or cellphone) to photograph the timelines of each group and project them.</a:t>
            </a:r>
          </a:p>
          <a:p>
            <a:pPr algn="just"/>
            <a:endParaRPr lang="en-US" sz="1400" b="1" dirty="0">
              <a:solidFill>
                <a:srgbClr val="953735"/>
              </a:solidFill>
              <a:latin typeface="Fanwood"/>
              <a:cs typeface="Fanwood"/>
            </a:endParaRPr>
          </a:p>
          <a:p>
            <a:pPr algn="just"/>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For participants to understand how to create and read timelines of news stories.</a:t>
            </a:r>
          </a:p>
          <a:p>
            <a:pPr algn="just"/>
            <a:endParaRPr lang="en-US" sz="1400" dirty="0" smtClean="0">
              <a:latin typeface="Fanwood"/>
              <a:cs typeface="Fanwood"/>
            </a:endParaRPr>
          </a:p>
          <a:p>
            <a:pPr algn="just"/>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links/handouts of sample timelines, paper, pens, and markers (plus miscellaneous art supplies)</a:t>
            </a:r>
          </a:p>
          <a:p>
            <a:pPr algn="just"/>
            <a:endParaRPr lang="en-US" sz="1200" b="1" dirty="0">
              <a:solidFill>
                <a:srgbClr val="953735"/>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Sometimes, it’s easier to understand how an event in the news happened if we can make a list of what happened. Can anyone tell me what a </a:t>
            </a:r>
            <a:r>
              <a:rPr lang="en-US" sz="1200" b="1" dirty="0" smtClean="0">
                <a:solidFill>
                  <a:srgbClr val="000000"/>
                </a:solidFill>
                <a:latin typeface="Fanwood"/>
                <a:cs typeface="Fanwood"/>
              </a:rPr>
              <a:t>timeline</a:t>
            </a:r>
            <a:r>
              <a:rPr lang="en-US" sz="1200" dirty="0" smtClean="0">
                <a:solidFill>
                  <a:srgbClr val="000000"/>
                </a:solidFill>
                <a:latin typeface="Fanwood"/>
                <a:cs typeface="Fanwood"/>
              </a:rPr>
              <a:t> is? </a:t>
            </a:r>
            <a:endParaRPr lang="en-US" sz="1200" dirty="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r>
              <a:rPr lang="en-US" sz="1200" dirty="0" smtClean="0">
                <a:solidFill>
                  <a:srgbClr val="000000"/>
                </a:solidFill>
                <a:latin typeface="Fanwood"/>
                <a:cs typeface="Fanwood"/>
              </a:rPr>
              <a:t>For this news story we’ve been following, create a timeline in your group. Make sure to highlight at least </a:t>
            </a:r>
            <a:r>
              <a:rPr lang="en-US" sz="1200" b="1" dirty="0" smtClean="0">
                <a:solidFill>
                  <a:srgbClr val="000000"/>
                </a:solidFill>
                <a:latin typeface="Fanwood"/>
                <a:cs typeface="Fanwood"/>
              </a:rPr>
              <a:t>five</a:t>
            </a:r>
            <a:r>
              <a:rPr lang="en-US" sz="1200" dirty="0" smtClean="0">
                <a:solidFill>
                  <a:srgbClr val="000000"/>
                </a:solidFill>
                <a:latin typeface="Fanwood"/>
                <a:cs typeface="Fanwood"/>
              </a:rPr>
              <a:t> important points from the articles which you read. Try to be creative in representing these stories. What symbols or pictures can you include? You have </a:t>
            </a:r>
            <a:r>
              <a:rPr lang="en-US" sz="1200" b="1" dirty="0" smtClean="0">
                <a:solidFill>
                  <a:srgbClr val="000000"/>
                </a:solidFill>
                <a:latin typeface="Fanwood"/>
                <a:cs typeface="Fanwood"/>
              </a:rPr>
              <a:t>fifteen minutes</a:t>
            </a:r>
            <a:r>
              <a:rPr lang="en-US" sz="1200" dirty="0" smtClean="0">
                <a:solidFill>
                  <a:srgbClr val="000000"/>
                </a:solidFill>
                <a:latin typeface="Fanwood"/>
                <a:cs typeface="Fanwood"/>
              </a:rPr>
              <a:t>. </a:t>
            </a:r>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[Ask students to present their work.]</a:t>
            </a:r>
          </a:p>
          <a:p>
            <a:endParaRPr lang="en-US" sz="1400" dirty="0" smtClean="0">
              <a:solidFill>
                <a:schemeClr val="accent2">
                  <a:lumMod val="75000"/>
                </a:schemeClr>
              </a:solidFill>
              <a:latin typeface="Fanwood"/>
              <a:cs typeface="Fanwood"/>
            </a:endParaRPr>
          </a:p>
          <a:p>
            <a:r>
              <a:rPr lang="en-US" sz="1400" b="1" dirty="0">
                <a:solidFill>
                  <a:srgbClr val="FF0000"/>
                </a:solidFill>
                <a:latin typeface="Fanwood"/>
                <a:cs typeface="Fanwood"/>
              </a:rPr>
              <a:t>Say: </a:t>
            </a:r>
            <a:endParaRPr lang="en-US" sz="1400" dirty="0" smtClean="0">
              <a:solidFill>
                <a:srgbClr val="FF0000"/>
              </a:solidFill>
              <a:latin typeface="Fanwood"/>
              <a:cs typeface="Fanwood"/>
            </a:endParaRPr>
          </a:p>
          <a:p>
            <a:pPr marL="285750" indent="-285750">
              <a:buFont typeface="Arial"/>
              <a:buChar char="•"/>
            </a:pPr>
            <a:r>
              <a:rPr lang="en-US" sz="1200" dirty="0" smtClean="0">
                <a:solidFill>
                  <a:srgbClr val="000000"/>
                </a:solidFill>
                <a:latin typeface="Fanwood"/>
                <a:cs typeface="Fanwood"/>
              </a:rPr>
              <a:t>How were everyone’s timelines similar? Different? Why?</a:t>
            </a:r>
          </a:p>
          <a:p>
            <a:pPr marL="285750" indent="-285750">
              <a:buFont typeface="Arial"/>
              <a:buChar char="•"/>
            </a:pPr>
            <a:r>
              <a:rPr lang="en-US" sz="1200" dirty="0" smtClean="0">
                <a:solidFill>
                  <a:srgbClr val="000000"/>
                </a:solidFill>
                <a:latin typeface="Fanwood"/>
                <a:cs typeface="Fanwood"/>
              </a:rPr>
              <a:t>Did making a timeline for this story change the way you matched up the cut-ups? Did you move any around? If so, why?</a:t>
            </a:r>
          </a:p>
          <a:p>
            <a:pPr marL="285750" indent="-285750">
              <a:buFont typeface="Arial"/>
              <a:buChar char="•"/>
            </a:pPr>
            <a:r>
              <a:rPr lang="en-US" sz="1200" dirty="0" smtClean="0">
                <a:solidFill>
                  <a:srgbClr val="000000"/>
                </a:solidFill>
                <a:latin typeface="Fanwood"/>
                <a:cs typeface="Fanwood"/>
              </a:rPr>
              <a:t>Have you seen any timelines of news stories before? Which ones?</a:t>
            </a:r>
          </a:p>
          <a:p>
            <a:pPr marL="285750" indent="-285750">
              <a:buFont typeface="Arial"/>
              <a:buChar char="•"/>
            </a:pPr>
            <a:r>
              <a:rPr lang="en-US" sz="1200" dirty="0" smtClean="0">
                <a:solidFill>
                  <a:srgbClr val="000000"/>
                </a:solidFill>
                <a:latin typeface="Fanwood"/>
                <a:cs typeface="Fanwood"/>
              </a:rPr>
              <a:t>Do you think timelines are useful? Why/why not?</a:t>
            </a:r>
          </a:p>
          <a:p>
            <a:pPr marL="285750" indent="-285750">
              <a:buFont typeface="Arial"/>
              <a:buChar char="•"/>
            </a:pPr>
            <a:endParaRPr lang="en-US" sz="1400" dirty="0" smtClean="0">
              <a:solidFill>
                <a:schemeClr val="accent2">
                  <a:lumMod val="75000"/>
                </a:schemeClr>
              </a:solidFill>
              <a:latin typeface="Fanwood"/>
              <a:cs typeface="Fanwood"/>
            </a:endParaRPr>
          </a:p>
          <a:p>
            <a:endParaRPr lang="en-US" sz="1400" dirty="0" smtClean="0">
              <a:solidFill>
                <a:schemeClr val="accent2">
                  <a:lumMod val="75000"/>
                </a:schemeClr>
              </a:solidFill>
              <a:latin typeface="Fanwood"/>
              <a:cs typeface="Fanwood"/>
            </a:endParaRPr>
          </a:p>
          <a:p>
            <a:endParaRPr lang="en-US" sz="1200" dirty="0">
              <a:latin typeface="Fanwood"/>
              <a:cs typeface="Fanwood"/>
            </a:endParaRPr>
          </a:p>
        </p:txBody>
      </p:sp>
    </p:spTree>
    <p:extLst>
      <p:ext uri="{BB962C8B-B14F-4D97-AF65-F5344CB8AC3E}">
        <p14:creationId xmlns:p14="http://schemas.microsoft.com/office/powerpoint/2010/main" val="391053417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3929281" cy="954107"/>
          </a:xfrm>
          <a:prstGeom prst="rect">
            <a:avLst/>
          </a:prstGeom>
          <a:noFill/>
        </p:spPr>
        <p:txBody>
          <a:bodyPr wrap="none" rtlCol="0">
            <a:spAutoFit/>
          </a:bodyPr>
          <a:lstStyle/>
          <a:p>
            <a:r>
              <a:rPr lang="en-US" sz="3600" b="1" dirty="0" smtClean="0">
                <a:solidFill>
                  <a:srgbClr val="FF0000"/>
                </a:solidFill>
                <a:latin typeface="Fanwood"/>
                <a:cs typeface="Fanwood"/>
              </a:rPr>
              <a:t>Wrap-Up Discussion</a:t>
            </a:r>
          </a:p>
          <a:p>
            <a:r>
              <a:rPr lang="en-US" dirty="0" smtClean="0">
                <a:latin typeface="Fanwood"/>
                <a:cs typeface="Fanwood"/>
              </a:rPr>
              <a:t>(10 minutes)</a:t>
            </a:r>
            <a:endParaRPr lang="en-US" dirty="0">
              <a:latin typeface="Fanwood"/>
              <a:cs typeface="Fanwood"/>
            </a:endParaRPr>
          </a:p>
        </p:txBody>
      </p:sp>
      <p:sp>
        <p:nvSpPr>
          <p:cNvPr id="5" name="TextBox 4"/>
          <p:cNvSpPr txBox="1"/>
          <p:nvPr/>
        </p:nvSpPr>
        <p:spPr>
          <a:xfrm>
            <a:off x="346378" y="1460875"/>
            <a:ext cx="7136109" cy="4555092"/>
          </a:xfrm>
          <a:prstGeom prst="rect">
            <a:avLst/>
          </a:prstGeom>
          <a:noFill/>
        </p:spPr>
        <p:txBody>
          <a:bodyPr wrap="square" rtlCol="0">
            <a:spAutoFit/>
          </a:bodyPr>
          <a:lstStyle/>
          <a:p>
            <a:r>
              <a:rPr lang="en-US" sz="1400" b="1" dirty="0" smtClean="0">
                <a:solidFill>
                  <a:srgbClr val="FF0000"/>
                </a:solidFill>
                <a:latin typeface="Fanwood"/>
                <a:cs typeface="Fanwood"/>
              </a:rPr>
              <a:t>Note</a:t>
            </a:r>
            <a:r>
              <a:rPr lang="en-US" sz="1400" dirty="0" smtClean="0">
                <a:solidFill>
                  <a:srgbClr val="FF0000"/>
                </a:solidFill>
                <a:latin typeface="Fanwood"/>
                <a:cs typeface="Fanwood"/>
              </a:rPr>
              <a:t>: </a:t>
            </a:r>
            <a:r>
              <a:rPr lang="en-US" sz="1200" dirty="0" smtClean="0">
                <a:solidFill>
                  <a:srgbClr val="000000"/>
                </a:solidFill>
                <a:latin typeface="Fanwood"/>
                <a:cs typeface="Fanwood"/>
              </a:rPr>
              <a:t>If you want to introduce an element of competition, it is possible to create a scoring table on the board so that each group gets points for each correct match. The team with the most correct matches is the winner.</a:t>
            </a:r>
          </a:p>
          <a:p>
            <a:endParaRPr lang="en-US" sz="1400" b="1" dirty="0" smtClean="0">
              <a:solidFill>
                <a:srgbClr val="953735"/>
              </a:solidFill>
              <a:latin typeface="Fanwood"/>
              <a:cs typeface="Fanwood"/>
            </a:endParaRPr>
          </a:p>
          <a:p>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To discuss the limits of breaking news and understand how and why we follow news stories over time.</a:t>
            </a:r>
          </a:p>
          <a:p>
            <a:endParaRPr lang="en-US" sz="1400" dirty="0" smtClean="0">
              <a:latin typeface="Fanwood"/>
              <a:cs typeface="Fanwood"/>
            </a:endParaRPr>
          </a:p>
          <a:p>
            <a:r>
              <a:rPr lang="en-US" sz="1400" b="1" dirty="0" smtClean="0">
                <a:solidFill>
                  <a:srgbClr val="FF0000"/>
                </a:solidFill>
                <a:latin typeface="Fanwood"/>
                <a:cs typeface="Fanwood"/>
              </a:rPr>
              <a:t>Materials:</a:t>
            </a:r>
            <a:r>
              <a:rPr lang="en-US" sz="1400" dirty="0" smtClean="0">
                <a:solidFill>
                  <a:srgbClr val="FF0000"/>
                </a:solidFill>
                <a:latin typeface="Fanwood"/>
                <a:cs typeface="Fanwood"/>
              </a:rPr>
              <a:t> </a:t>
            </a:r>
            <a:r>
              <a:rPr lang="en-US" sz="1200" dirty="0" smtClean="0">
                <a:solidFill>
                  <a:srgbClr val="000000"/>
                </a:solidFill>
                <a:latin typeface="Fanwood"/>
                <a:cs typeface="Fanwood"/>
              </a:rPr>
              <a:t>Link to correct matches in chronological order:</a:t>
            </a:r>
          </a:p>
          <a:p>
            <a:r>
              <a:rPr lang="en-US" sz="1200" dirty="0" smtClean="0">
                <a:solidFill>
                  <a:srgbClr val="000000"/>
                </a:solidFill>
                <a:latin typeface="Fanwood"/>
                <a:cs typeface="Fanwood"/>
                <a:hlinkClick r:id="rId2"/>
              </a:rPr>
              <a:t>http://www.dipity.com/vvva/e-coli-food-crisis</a:t>
            </a:r>
            <a:r>
              <a:rPr lang="en-US" sz="1200" dirty="0" smtClean="0">
                <a:solidFill>
                  <a:srgbClr val="000000"/>
                </a:solidFill>
                <a:latin typeface="Fanwood"/>
                <a:cs typeface="Fanwood"/>
              </a:rPr>
              <a:t>. </a:t>
            </a:r>
          </a:p>
          <a:p>
            <a:endParaRPr lang="en-US" sz="1200" b="1" dirty="0">
              <a:solidFill>
                <a:srgbClr val="953735"/>
              </a:solidFill>
              <a:latin typeface="Fanwood"/>
              <a:cs typeface="Fanwood"/>
            </a:endParaRPr>
          </a:p>
          <a:p>
            <a:r>
              <a:rPr lang="en-US" sz="1400" b="1" dirty="0" smtClean="0">
                <a:solidFill>
                  <a:srgbClr val="FF0000"/>
                </a:solidFill>
                <a:latin typeface="Fanwood"/>
                <a:cs typeface="Fanwood"/>
              </a:rPr>
              <a:t>Say: </a:t>
            </a:r>
            <a:r>
              <a:rPr lang="en-US" sz="1200" dirty="0" smtClean="0">
                <a:solidFill>
                  <a:srgbClr val="000000"/>
                </a:solidFill>
                <a:latin typeface="Fanwood"/>
                <a:cs typeface="Fanwood"/>
              </a:rPr>
              <a:t>Here is the correct match up of all the different pieces of the headlines-articles. What were some things that surprised you?</a:t>
            </a:r>
          </a:p>
          <a:p>
            <a:endParaRPr lang="en-US" sz="1200" dirty="0" smtClean="0">
              <a:solidFill>
                <a:srgbClr val="000000"/>
              </a:solidFill>
              <a:latin typeface="Fanwood"/>
              <a:cs typeface="Fanwood"/>
            </a:endParaRPr>
          </a:p>
          <a:p>
            <a:r>
              <a:rPr lang="en-US" sz="1200" i="1" dirty="0" smtClean="0">
                <a:solidFill>
                  <a:srgbClr val="000000"/>
                </a:solidFill>
                <a:latin typeface="Fanwood"/>
                <a:cs typeface="Fanwood"/>
              </a:rPr>
              <a:t>[Compare the differences between the students’ versions and the correct one.]</a:t>
            </a:r>
          </a:p>
          <a:p>
            <a:endParaRPr lang="en-US" sz="1200" dirty="0">
              <a:solidFill>
                <a:srgbClr val="000000"/>
              </a:solidFill>
              <a:latin typeface="Fanwood"/>
              <a:cs typeface="Fanwood"/>
            </a:endParaRPr>
          </a:p>
          <a:p>
            <a:pPr marL="285750" indent="-285750">
              <a:buFont typeface="Arial"/>
              <a:buChar char="•"/>
            </a:pPr>
            <a:r>
              <a:rPr lang="en-US" sz="1200" dirty="0" smtClean="0">
                <a:solidFill>
                  <a:srgbClr val="000000"/>
                </a:solidFill>
                <a:latin typeface="Fanwood"/>
                <a:cs typeface="Fanwood"/>
              </a:rPr>
              <a:t>What made this activity difficult? Why?</a:t>
            </a:r>
          </a:p>
          <a:p>
            <a:pPr marL="285750" indent="-285750">
              <a:buFont typeface="Arial"/>
              <a:buChar char="•"/>
            </a:pPr>
            <a:r>
              <a:rPr lang="en-US" sz="1200" dirty="0" smtClean="0">
                <a:solidFill>
                  <a:srgbClr val="000000"/>
                </a:solidFill>
                <a:latin typeface="Fanwood"/>
                <a:cs typeface="Fanwood"/>
              </a:rPr>
              <a:t>What were some of the easier things to match up? Why?</a:t>
            </a:r>
            <a:endParaRPr lang="en-US" sz="1200" dirty="0">
              <a:solidFill>
                <a:srgbClr val="000000"/>
              </a:solidFill>
              <a:latin typeface="Fanwood"/>
              <a:cs typeface="Fanwood"/>
            </a:endParaRPr>
          </a:p>
          <a:p>
            <a:pPr marL="285750" indent="-285750">
              <a:buFont typeface="Arial"/>
              <a:buChar char="•"/>
            </a:pPr>
            <a:r>
              <a:rPr lang="en-US" sz="1200" dirty="0" smtClean="0">
                <a:solidFill>
                  <a:srgbClr val="000000"/>
                </a:solidFill>
                <a:latin typeface="Fanwood"/>
                <a:cs typeface="Fanwood"/>
              </a:rPr>
              <a:t>What do you think are the limits of breaking news?</a:t>
            </a:r>
          </a:p>
          <a:p>
            <a:pPr marL="285750" indent="-285750">
              <a:buFont typeface="Arial"/>
              <a:buChar char="•"/>
            </a:pPr>
            <a:r>
              <a:rPr lang="en-US" sz="1200" dirty="0" smtClean="0">
                <a:solidFill>
                  <a:srgbClr val="000000"/>
                </a:solidFill>
                <a:latin typeface="Fanwood"/>
                <a:cs typeface="Fanwood"/>
              </a:rPr>
              <a:t>How do you learn more as a news story develops?</a:t>
            </a:r>
          </a:p>
          <a:p>
            <a:pPr marL="285750" indent="-285750">
              <a:buFont typeface="Arial"/>
              <a:buChar char="•"/>
            </a:pPr>
            <a:r>
              <a:rPr lang="en-US" sz="1200" dirty="0" smtClean="0">
                <a:solidFill>
                  <a:srgbClr val="000000"/>
                </a:solidFill>
                <a:latin typeface="Fanwood"/>
                <a:cs typeface="Fanwood"/>
              </a:rPr>
              <a:t>Why do you think it is important to follow news stories over time?</a:t>
            </a:r>
          </a:p>
          <a:p>
            <a:pPr marL="285750" indent="-285750">
              <a:buFont typeface="Arial"/>
              <a:buChar char="•"/>
            </a:pPr>
            <a:r>
              <a:rPr lang="en-US" sz="1200" dirty="0" smtClean="0">
                <a:solidFill>
                  <a:srgbClr val="000000"/>
                </a:solidFill>
                <a:latin typeface="Fanwood"/>
                <a:cs typeface="Fanwood"/>
              </a:rPr>
              <a:t>Is it better to learn about a news story as it develops, or to wait until it’s over and you can read a summary of it?</a:t>
            </a:r>
          </a:p>
          <a:p>
            <a:pPr marL="285750" indent="-285750">
              <a:buFont typeface="Arial"/>
              <a:buChar char="•"/>
            </a:pPr>
            <a:r>
              <a:rPr lang="en-US" sz="1200" dirty="0" smtClean="0">
                <a:solidFill>
                  <a:srgbClr val="000000"/>
                </a:solidFill>
                <a:latin typeface="Fanwood"/>
                <a:cs typeface="Fanwood"/>
              </a:rPr>
              <a:t>How can you apply what we did today to how you learn about the news in the future? </a:t>
            </a:r>
          </a:p>
          <a:p>
            <a:pPr marL="285750" indent="-285750">
              <a:buFont typeface="Arial"/>
              <a:buChar char="•"/>
            </a:pPr>
            <a:r>
              <a:rPr lang="en-US" sz="1200" dirty="0" smtClean="0">
                <a:solidFill>
                  <a:srgbClr val="000000"/>
                </a:solidFill>
                <a:latin typeface="Fanwood"/>
                <a:cs typeface="Fanwood"/>
              </a:rPr>
              <a:t>If you had to tell your friends about what you learned today, how would you sum it up in one sentence?</a:t>
            </a:r>
          </a:p>
          <a:p>
            <a:endParaRPr lang="en-US" sz="1400" dirty="0">
              <a:solidFill>
                <a:schemeClr val="accent2">
                  <a:lumMod val="75000"/>
                </a:schemeClr>
              </a:solidFill>
              <a:latin typeface="Fanwood"/>
              <a:cs typeface="Fanwood"/>
            </a:endParaRPr>
          </a:p>
          <a:p>
            <a:endParaRPr lang="en-US" sz="1200" i="1" dirty="0">
              <a:latin typeface="Fanwood"/>
              <a:cs typeface="Fanwood"/>
            </a:endParaRPr>
          </a:p>
        </p:txBody>
      </p:sp>
    </p:spTree>
    <p:extLst>
      <p:ext uri="{BB962C8B-B14F-4D97-AF65-F5344CB8AC3E}">
        <p14:creationId xmlns:p14="http://schemas.microsoft.com/office/powerpoint/2010/main" val="3748920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3954929" cy="646331"/>
          </a:xfrm>
          <a:prstGeom prst="rect">
            <a:avLst/>
          </a:prstGeom>
          <a:noFill/>
        </p:spPr>
        <p:txBody>
          <a:bodyPr wrap="none" rtlCol="0">
            <a:spAutoFit/>
          </a:bodyPr>
          <a:lstStyle/>
          <a:p>
            <a:r>
              <a:rPr lang="en-US" sz="3600" b="1" dirty="0" smtClean="0">
                <a:solidFill>
                  <a:srgbClr val="FF0000"/>
                </a:solidFill>
                <a:latin typeface="Fanwood"/>
                <a:cs typeface="Fanwood"/>
              </a:rPr>
              <a:t>Additional Resources</a:t>
            </a:r>
          </a:p>
        </p:txBody>
      </p:sp>
      <p:sp>
        <p:nvSpPr>
          <p:cNvPr id="5" name="TextBox 4"/>
          <p:cNvSpPr txBox="1"/>
          <p:nvPr/>
        </p:nvSpPr>
        <p:spPr>
          <a:xfrm>
            <a:off x="346378" y="1117975"/>
            <a:ext cx="7136109" cy="2739211"/>
          </a:xfrm>
          <a:prstGeom prst="rect">
            <a:avLst/>
          </a:prstGeom>
          <a:noFill/>
        </p:spPr>
        <p:txBody>
          <a:bodyPr wrap="square" rtlCol="0">
            <a:spAutoFit/>
          </a:bodyPr>
          <a:lstStyle/>
          <a:p>
            <a:r>
              <a:rPr lang="en-US" sz="1400" b="1" dirty="0" smtClean="0">
                <a:solidFill>
                  <a:srgbClr val="000000"/>
                </a:solidFill>
                <a:latin typeface="Fanwood"/>
                <a:cs typeface="Fanwood"/>
              </a:rPr>
              <a:t>Example Timelines</a:t>
            </a:r>
          </a:p>
          <a:p>
            <a:pPr marL="285750" indent="-285750">
              <a:buFont typeface="Arial"/>
              <a:buChar char="•"/>
            </a:pPr>
            <a:r>
              <a:rPr lang="en-US" sz="1200" b="1" dirty="0" smtClean="0">
                <a:solidFill>
                  <a:srgbClr val="000000"/>
                </a:solidFill>
                <a:latin typeface="Fanwood"/>
                <a:cs typeface="Fanwood"/>
              </a:rPr>
              <a:t>Trapped </a:t>
            </a:r>
            <a:r>
              <a:rPr lang="en-US" sz="1200" b="1" dirty="0">
                <a:solidFill>
                  <a:srgbClr val="000000"/>
                </a:solidFill>
                <a:latin typeface="Fanwood"/>
                <a:cs typeface="Fanwood"/>
              </a:rPr>
              <a:t>Chilean </a:t>
            </a:r>
            <a:r>
              <a:rPr lang="en-US" sz="1200" b="1" dirty="0" err="1">
                <a:solidFill>
                  <a:srgbClr val="000000"/>
                </a:solidFill>
                <a:latin typeface="Fanwood"/>
                <a:cs typeface="Fanwood"/>
              </a:rPr>
              <a:t>Miners</a:t>
            </a:r>
            <a:r>
              <a:rPr lang="en-US" sz="1200" dirty="0" err="1">
                <a:solidFill>
                  <a:srgbClr val="000000"/>
                </a:solidFill>
                <a:latin typeface="Fanwood"/>
                <a:cs typeface="Fanwood"/>
                <a:hlinkClick r:id="rId2"/>
              </a:rPr>
              <a:t>http</a:t>
            </a:r>
            <a:r>
              <a:rPr lang="en-US" sz="1200" dirty="0">
                <a:solidFill>
                  <a:srgbClr val="000000"/>
                </a:solidFill>
                <a:latin typeface="Fanwood"/>
                <a:cs typeface="Fanwood"/>
                <a:hlinkClick r:id="rId2"/>
              </a:rPr>
              <a:t>://edition.cnn.com/2010/WORLD/americas/08/30/chile.miners.timeline/index.html</a:t>
            </a:r>
            <a:endParaRPr lang="en-US" sz="1200" dirty="0">
              <a:solidFill>
                <a:srgbClr val="000000"/>
              </a:solidFill>
              <a:latin typeface="Fanwood"/>
              <a:cs typeface="Fanwood"/>
            </a:endParaRPr>
          </a:p>
          <a:p>
            <a:pPr marL="285750" indent="-285750">
              <a:buFont typeface="Arial"/>
              <a:buChar char="•"/>
            </a:pPr>
            <a:r>
              <a:rPr lang="en-US" sz="1200" b="1" dirty="0">
                <a:solidFill>
                  <a:srgbClr val="000000"/>
                </a:solidFill>
                <a:latin typeface="Fanwood"/>
                <a:cs typeface="Fanwood"/>
              </a:rPr>
              <a:t>Egyptian Protests</a:t>
            </a:r>
            <a:br>
              <a:rPr lang="en-US" sz="1200" b="1" dirty="0">
                <a:solidFill>
                  <a:srgbClr val="000000"/>
                </a:solidFill>
                <a:latin typeface="Fanwood"/>
                <a:cs typeface="Fanwood"/>
              </a:rPr>
            </a:br>
            <a:r>
              <a:rPr lang="en-US" sz="1200" dirty="0">
                <a:solidFill>
                  <a:srgbClr val="000000"/>
                </a:solidFill>
                <a:latin typeface="Fanwood"/>
                <a:cs typeface="Fanwood"/>
                <a:hlinkClick r:id="rId3"/>
              </a:rPr>
              <a:t>http://edition.cnn.com/2011/WORLD/africa/02/03/egypt.protests.timeline/index.html</a:t>
            </a:r>
            <a:r>
              <a:rPr lang="en-US" sz="1200" dirty="0">
                <a:solidFill>
                  <a:srgbClr val="000000"/>
                </a:solidFill>
                <a:latin typeface="Fanwood"/>
                <a:cs typeface="Fanwood"/>
              </a:rPr>
              <a:t> </a:t>
            </a:r>
            <a:endParaRPr lang="en-US" sz="1200" b="1" dirty="0">
              <a:solidFill>
                <a:srgbClr val="000000"/>
              </a:solidFill>
              <a:latin typeface="Fanwood"/>
              <a:cs typeface="Fanwood"/>
            </a:endParaRPr>
          </a:p>
          <a:p>
            <a:pPr marL="285750" indent="-285750">
              <a:buFont typeface="Arial"/>
              <a:buChar char="•"/>
            </a:pPr>
            <a:r>
              <a:rPr lang="en-US" sz="1200" b="1" dirty="0">
                <a:solidFill>
                  <a:srgbClr val="000000"/>
                </a:solidFill>
                <a:latin typeface="Fanwood"/>
                <a:cs typeface="Fanwood"/>
              </a:rPr>
              <a:t>Michael Jackson 1958-2009</a:t>
            </a:r>
            <a:br>
              <a:rPr lang="en-US" sz="1200" b="1" dirty="0">
                <a:solidFill>
                  <a:srgbClr val="000000"/>
                </a:solidFill>
                <a:latin typeface="Fanwood"/>
                <a:cs typeface="Fanwood"/>
              </a:rPr>
            </a:br>
            <a:r>
              <a:rPr lang="en-US" sz="1200" dirty="0">
                <a:solidFill>
                  <a:srgbClr val="000000"/>
                </a:solidFill>
                <a:latin typeface="Fanwood"/>
                <a:cs typeface="Fanwood"/>
                <a:hlinkClick r:id="rId4"/>
              </a:rPr>
              <a:t>http://www.latimes.com/entertainment/news/la-michael-jackson-timeline,0,7025513.htmlstory</a:t>
            </a:r>
            <a:r>
              <a:rPr lang="en-US" sz="1200" dirty="0">
                <a:solidFill>
                  <a:srgbClr val="000000"/>
                </a:solidFill>
                <a:latin typeface="Fanwood"/>
                <a:cs typeface="Fanwood"/>
              </a:rPr>
              <a:t> </a:t>
            </a:r>
            <a:endParaRPr lang="en-US" sz="1200" b="1" dirty="0">
              <a:solidFill>
                <a:srgbClr val="000000"/>
              </a:solidFill>
              <a:latin typeface="Fanwood"/>
              <a:cs typeface="Fanwood"/>
            </a:endParaRPr>
          </a:p>
          <a:p>
            <a:endParaRPr lang="en-US" sz="1200" dirty="0" smtClean="0">
              <a:latin typeface="Fanwood"/>
              <a:cs typeface="Fanwood"/>
            </a:endParaRPr>
          </a:p>
          <a:p>
            <a:r>
              <a:rPr lang="en-US" sz="1400" b="1" dirty="0" smtClean="0">
                <a:latin typeface="Fanwood"/>
                <a:cs typeface="Fanwood"/>
              </a:rPr>
              <a:t>Student-Created Timelines</a:t>
            </a:r>
            <a:r>
              <a:rPr lang="en-US" sz="1400" dirty="0" smtClean="0">
                <a:latin typeface="Fanwood"/>
                <a:cs typeface="Fanwood"/>
              </a:rPr>
              <a:t> (for </a:t>
            </a:r>
            <a:r>
              <a:rPr lang="en-US" sz="1400" dirty="0" err="1" smtClean="0">
                <a:latin typeface="Fanwood"/>
                <a:cs typeface="Fanwood"/>
              </a:rPr>
              <a:t>E.coli</a:t>
            </a:r>
            <a:r>
              <a:rPr lang="en-US" sz="1400" dirty="0" smtClean="0">
                <a:latin typeface="Fanwood"/>
                <a:cs typeface="Fanwood"/>
              </a:rPr>
              <a:t> outbreak)</a:t>
            </a:r>
          </a:p>
          <a:p>
            <a:pPr marL="171450" indent="-171450">
              <a:buFont typeface="Arial"/>
              <a:buChar char="•"/>
            </a:pPr>
            <a:r>
              <a:rPr lang="en-US" sz="1200" dirty="0" smtClean="0">
                <a:latin typeface="Fanwood"/>
                <a:cs typeface="Fanwood"/>
                <a:hlinkClick r:id="rId5"/>
              </a:rPr>
              <a:t>http://www.flickr.com/photos/vvvamobile/5987551429/in/photostream</a:t>
            </a:r>
            <a:endParaRPr lang="en-US" sz="1200" dirty="0" smtClean="0">
              <a:latin typeface="Fanwood"/>
              <a:cs typeface="Fanwood"/>
            </a:endParaRPr>
          </a:p>
          <a:p>
            <a:pPr marL="171450" indent="-171450">
              <a:buFont typeface="Arial"/>
              <a:buChar char="•"/>
            </a:pPr>
            <a:r>
              <a:rPr lang="en-US" sz="1200" dirty="0" smtClean="0">
                <a:latin typeface="Fanwood"/>
                <a:cs typeface="Fanwood"/>
                <a:hlinkClick r:id="rId6"/>
              </a:rPr>
              <a:t>http://www.flickr.com/photos/vvvamobile/5987546841/in/photostream</a:t>
            </a:r>
            <a:endParaRPr lang="en-US" sz="1200" dirty="0" smtClean="0">
              <a:latin typeface="Fanwood"/>
              <a:cs typeface="Fanwood"/>
            </a:endParaRPr>
          </a:p>
          <a:p>
            <a:pPr marL="171450" indent="-171450">
              <a:buFont typeface="Arial"/>
              <a:buChar char="•"/>
            </a:pPr>
            <a:r>
              <a:rPr lang="en-US" sz="1200" dirty="0" smtClean="0">
                <a:latin typeface="Fanwood"/>
                <a:cs typeface="Fanwood"/>
                <a:hlinkClick r:id="rId7"/>
              </a:rPr>
              <a:t>http://www.flickr.com/photos/vvvamobile/5988104008/in/photostream</a:t>
            </a:r>
            <a:endParaRPr lang="en-US" sz="1200" dirty="0" smtClean="0">
              <a:latin typeface="Fanwood"/>
              <a:cs typeface="Fanwood"/>
            </a:endParaRPr>
          </a:p>
          <a:p>
            <a:endParaRPr lang="en-US" sz="1200" dirty="0">
              <a:latin typeface="Fanwood"/>
              <a:cs typeface="Fanwood"/>
            </a:endParaRPr>
          </a:p>
          <a:p>
            <a:endParaRPr lang="en-US" sz="1200" dirty="0">
              <a:latin typeface="Fanwood"/>
              <a:cs typeface="Fanwood"/>
            </a:endParaRPr>
          </a:p>
        </p:txBody>
      </p:sp>
    </p:spTree>
    <p:extLst>
      <p:ext uri="{BB962C8B-B14F-4D97-AF65-F5344CB8AC3E}">
        <p14:creationId xmlns:p14="http://schemas.microsoft.com/office/powerpoint/2010/main" val="5419971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4297</TotalTime>
  <Words>1345</Words>
  <Application>Microsoft Macintosh PowerPoint</Application>
  <PresentationFormat>Custom</PresentationFormat>
  <Paragraphs>183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60</cp:revision>
  <dcterms:created xsi:type="dcterms:W3CDTF">2012-08-14T15:32:36Z</dcterms:created>
  <dcterms:modified xsi:type="dcterms:W3CDTF">2012-10-25T01:22:40Z</dcterms:modified>
</cp:coreProperties>
</file>