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3" r:id="rId2"/>
    <p:sldId id="257" r:id="rId3"/>
    <p:sldId id="258" r:id="rId4"/>
    <p:sldId id="259" r:id="rId5"/>
    <p:sldId id="260" r:id="rId6"/>
    <p:sldId id="261" r:id="rId7"/>
    <p:sldId id="262" r:id="rId8"/>
  </p:sldIdLst>
  <p:sldSz cx="7772400" cy="10058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620" autoAdjust="0"/>
  </p:normalViewPr>
  <p:slideViewPr>
    <p:cSldViewPr snapToGrid="0" snapToObjects="1">
      <p:cViewPr>
        <p:scale>
          <a:sx n="100" d="100"/>
          <a:sy n="100" d="100"/>
        </p:scale>
        <p:origin x="-1136" y="592"/>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6"/>
            <a:ext cx="6606540" cy="2156036"/>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ABA24E-8930-D246-A7C3-7B3C45EB9147}" type="datetimeFigureOut">
              <a:rPr lang="en-US" smtClean="0"/>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1418103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ABA24E-8930-D246-A7C3-7B3C45EB9147}" type="datetimeFigureOut">
              <a:rPr lang="en-US" smtClean="0"/>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1961712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226242" y="537846"/>
            <a:ext cx="1311593" cy="114414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1466" y="537846"/>
            <a:ext cx="3805238" cy="114414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ABA24E-8930-D246-A7C3-7B3C45EB9147}" type="datetimeFigureOut">
              <a:rPr lang="en-US" smtClean="0"/>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393022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ABA24E-8930-D246-A7C3-7B3C45EB9147}" type="datetimeFigureOut">
              <a:rPr lang="en-US" smtClean="0"/>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3507362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ABA24E-8930-D246-A7C3-7B3C45EB9147}" type="datetimeFigureOut">
              <a:rPr lang="en-US" smtClean="0"/>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2684646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91466" y="3129281"/>
            <a:ext cx="2558415" cy="884999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979421" y="3129281"/>
            <a:ext cx="2558415" cy="884999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ABA24E-8930-D246-A7C3-7B3C45EB9147}" type="datetimeFigureOut">
              <a:rPr lang="en-US" smtClean="0"/>
              <a:t>10/25/12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3283795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272" y="2251499"/>
            <a:ext cx="3435508"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3948272" y="3189817"/>
            <a:ext cx="3435508"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ABA24E-8930-D246-A7C3-7B3C45EB9147}" type="datetimeFigureOut">
              <a:rPr lang="en-US" smtClean="0"/>
              <a:t>10/25/12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3059840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ABA24E-8930-D246-A7C3-7B3C45EB9147}" type="datetimeFigureOut">
              <a:rPr lang="en-US" smtClean="0"/>
              <a:t>10/25/12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750549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ABA24E-8930-D246-A7C3-7B3C45EB9147}" type="datetimeFigureOut">
              <a:rPr lang="en-US" smtClean="0"/>
              <a:t>10/25/12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631533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1" y="400474"/>
            <a:ext cx="2557066" cy="1704340"/>
          </a:xfrm>
        </p:spPr>
        <p:txBody>
          <a:bodyPr anchor="b"/>
          <a:lstStyle>
            <a:lvl1pPr algn="l">
              <a:defRPr sz="2200" b="1"/>
            </a:lvl1pPr>
          </a:lstStyle>
          <a:p>
            <a:r>
              <a:rPr lang="en-US" smtClean="0"/>
              <a:t>Click to edit Master title style</a:t>
            </a:r>
            <a:endParaRPr lang="en-US"/>
          </a:p>
        </p:txBody>
      </p:sp>
      <p:sp>
        <p:nvSpPr>
          <p:cNvPr id="3" name="Content Placeholder 2"/>
          <p:cNvSpPr>
            <a:spLocks noGrp="1"/>
          </p:cNvSpPr>
          <p:nvPr>
            <p:ph idx="1"/>
          </p:nvPr>
        </p:nvSpPr>
        <p:spPr>
          <a:xfrm>
            <a:off x="3038793" y="400474"/>
            <a:ext cx="4344988" cy="8584566"/>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621" y="2104814"/>
            <a:ext cx="2557066" cy="6880226"/>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BA24E-8930-D246-A7C3-7B3C45EB9147}" type="datetimeFigureOut">
              <a:rPr lang="en-US" smtClean="0"/>
              <a:t>10/25/12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118269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1"/>
            <a:ext cx="4663440" cy="831216"/>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523445" y="898736"/>
            <a:ext cx="4663440" cy="60350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523445" y="7872097"/>
            <a:ext cx="4663440" cy="1180464"/>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BA24E-8930-D246-A7C3-7B3C45EB9147}" type="datetimeFigureOut">
              <a:rPr lang="en-US" smtClean="0"/>
              <a:t>10/25/12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38307904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101882" tIns="50941" rIns="101882" bIns="5094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620" y="2346962"/>
            <a:ext cx="6995160" cy="6638079"/>
          </a:xfrm>
          <a:prstGeom prst="rect">
            <a:avLst/>
          </a:prstGeom>
        </p:spPr>
        <p:txBody>
          <a:bodyPr vert="horz" lIns="101882" tIns="50941" rIns="101882" bIns="5094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620" y="9322648"/>
            <a:ext cx="1813560" cy="535516"/>
          </a:xfrm>
          <a:prstGeom prst="rect">
            <a:avLst/>
          </a:prstGeom>
        </p:spPr>
        <p:txBody>
          <a:bodyPr vert="horz" lIns="101882" tIns="50941" rIns="101882" bIns="50941" rtlCol="0" anchor="ctr"/>
          <a:lstStyle>
            <a:lvl1pPr algn="l">
              <a:defRPr sz="1300">
                <a:solidFill>
                  <a:schemeClr val="tx1">
                    <a:tint val="75000"/>
                  </a:schemeClr>
                </a:solidFill>
              </a:defRPr>
            </a:lvl1pPr>
          </a:lstStyle>
          <a:p>
            <a:fld id="{B1ABA24E-8930-D246-A7C3-7B3C45EB9147}" type="datetimeFigureOut">
              <a:rPr lang="en-US" smtClean="0"/>
              <a:t>10/25/12</a:t>
            </a:fld>
            <a:endParaRPr lang="en-US"/>
          </a:p>
        </p:txBody>
      </p:sp>
      <p:sp>
        <p:nvSpPr>
          <p:cNvPr id="5" name="Footer Placeholder 4"/>
          <p:cNvSpPr>
            <a:spLocks noGrp="1"/>
          </p:cNvSpPr>
          <p:nvPr>
            <p:ph type="ftr" sz="quarter" idx="3"/>
          </p:nvPr>
        </p:nvSpPr>
        <p:spPr>
          <a:xfrm>
            <a:off x="2655570" y="9322648"/>
            <a:ext cx="2461260" cy="535516"/>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8"/>
            <a:ext cx="1813560" cy="535516"/>
          </a:xfrm>
          <a:prstGeom prst="rect">
            <a:avLst/>
          </a:prstGeom>
        </p:spPr>
        <p:txBody>
          <a:bodyPr vert="horz" lIns="101882" tIns="50941" rIns="101882" bIns="50941" rtlCol="0" anchor="ctr"/>
          <a:lstStyle>
            <a:lvl1pPr algn="r">
              <a:defRPr sz="1300">
                <a:solidFill>
                  <a:schemeClr val="tx1">
                    <a:tint val="75000"/>
                  </a:schemeClr>
                </a:solidFill>
              </a:defRPr>
            </a:lvl1pPr>
          </a:lstStyle>
          <a:p>
            <a:fld id="{CB50CA34-6B8C-254C-8158-1375FE5A6687}" type="slidenum">
              <a:rPr lang="en-US" smtClean="0"/>
              <a:t>‹#›</a:t>
            </a:fld>
            <a:endParaRPr lang="en-US"/>
          </a:p>
        </p:txBody>
      </p:sp>
    </p:spTree>
    <p:extLst>
      <p:ext uri="{BB962C8B-B14F-4D97-AF65-F5344CB8AC3E}">
        <p14:creationId xmlns:p14="http://schemas.microsoft.com/office/powerpoint/2010/main" val="24153750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9412"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marshmallowchallenge.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articles.latimes.com/2012/mar/26/nation/la-na-nn-trayvon-martin-case-poll-petition-20120326"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51432" y="1969356"/>
            <a:ext cx="5113604" cy="2123658"/>
          </a:xfrm>
          <a:prstGeom prst="rect">
            <a:avLst/>
          </a:prstGeom>
        </p:spPr>
        <p:txBody>
          <a:bodyPr wrap="none">
            <a:spAutoFit/>
          </a:bodyPr>
          <a:lstStyle/>
          <a:p>
            <a:pPr algn="ctr"/>
            <a:r>
              <a:rPr lang="en-US" sz="3200" b="1" cap="all" dirty="0" smtClean="0">
                <a:solidFill>
                  <a:schemeClr val="tx1">
                    <a:lumMod val="75000"/>
                    <a:lumOff val="25000"/>
                  </a:schemeClr>
                </a:solidFill>
                <a:latin typeface="Fanwood"/>
                <a:cs typeface="Fanwood"/>
              </a:rPr>
              <a:t>Module:</a:t>
            </a:r>
          </a:p>
          <a:p>
            <a:pPr algn="ctr"/>
            <a:endParaRPr lang="en-US" sz="600" b="1" cap="all" dirty="0" smtClean="0">
              <a:latin typeface="Fanwood"/>
              <a:cs typeface="Fanwood"/>
            </a:endParaRPr>
          </a:p>
          <a:p>
            <a:pPr algn="ctr"/>
            <a:endParaRPr lang="en-US" sz="600" b="1" cap="all" dirty="0" smtClean="0">
              <a:latin typeface="Fanwood"/>
              <a:cs typeface="Fanwood"/>
            </a:endParaRPr>
          </a:p>
          <a:p>
            <a:pPr algn="ctr"/>
            <a:r>
              <a:rPr lang="en-US" sz="3200" b="1" cap="all" dirty="0" smtClean="0">
                <a:solidFill>
                  <a:srgbClr val="FF0000"/>
                </a:solidFill>
                <a:latin typeface="Fanwood"/>
                <a:cs typeface="Fanwood"/>
              </a:rPr>
              <a:t>Information quality:</a:t>
            </a:r>
          </a:p>
          <a:p>
            <a:pPr algn="ctr"/>
            <a:r>
              <a:rPr lang="en-US" sz="3200" b="1" cap="all" dirty="0" smtClean="0">
                <a:solidFill>
                  <a:srgbClr val="FF0000"/>
                </a:solidFill>
                <a:latin typeface="Fanwood"/>
                <a:cs typeface="Fanwood"/>
              </a:rPr>
              <a:t>The game</a:t>
            </a:r>
          </a:p>
          <a:p>
            <a:pPr algn="ctr"/>
            <a:endParaRPr lang="en-US" sz="600" b="1" cap="all" dirty="0" smtClean="0">
              <a:solidFill>
                <a:srgbClr val="C41730"/>
              </a:solidFill>
              <a:latin typeface="Fanwood"/>
              <a:cs typeface="Fanwood"/>
            </a:endParaRPr>
          </a:p>
          <a:p>
            <a:pPr algn="ctr"/>
            <a:r>
              <a:rPr lang="en-US" sz="1800" b="1" cap="all" dirty="0" smtClean="0">
                <a:solidFill>
                  <a:schemeClr val="tx1">
                    <a:lumMod val="65000"/>
                    <a:lumOff val="35000"/>
                  </a:schemeClr>
                </a:solidFill>
                <a:latin typeface="Fanwood"/>
                <a:cs typeface="Fanwood"/>
              </a:rPr>
              <a:t>Draft</a:t>
            </a:r>
          </a:p>
        </p:txBody>
      </p:sp>
      <p:pic>
        <p:nvPicPr>
          <p:cNvPr id="13314" name="Picture 7" descr=":YaM - updated September 2011:A Prioritaet:Logos und Coverbilder - YaM und FIR:Logos FINAL:Berkman:Logo_05_-_Berkman.jpg"/>
          <p:cNvPicPr>
            <a:picLocks noChangeAspect="1" noChangeArrowheads="1"/>
          </p:cNvPicPr>
          <p:nvPr/>
        </p:nvPicPr>
        <p:blipFill>
          <a:blip r:embed="rId2"/>
          <a:srcRect/>
          <a:stretch>
            <a:fillRect/>
          </a:stretch>
        </p:blipFill>
        <p:spPr bwMode="auto">
          <a:xfrm>
            <a:off x="1755054" y="0"/>
            <a:ext cx="4317967" cy="2028700"/>
          </a:xfrm>
          <a:prstGeom prst="rect">
            <a:avLst/>
          </a:prstGeom>
          <a:noFill/>
          <a:ln w="9525">
            <a:noFill/>
            <a:miter lim="800000"/>
            <a:headEnd/>
            <a:tailEnd/>
          </a:ln>
        </p:spPr>
      </p:pic>
      <p:sp>
        <p:nvSpPr>
          <p:cNvPr id="7" name="TextBox 6"/>
          <p:cNvSpPr txBox="1"/>
          <p:nvPr/>
        </p:nvSpPr>
        <p:spPr>
          <a:xfrm>
            <a:off x="2844186" y="8432800"/>
            <a:ext cx="2136095" cy="707886"/>
          </a:xfrm>
          <a:prstGeom prst="rect">
            <a:avLst/>
          </a:prstGeom>
          <a:noFill/>
        </p:spPr>
        <p:txBody>
          <a:bodyPr wrap="none" rtlCol="0">
            <a:spAutoFit/>
          </a:bodyPr>
          <a:lstStyle/>
          <a:p>
            <a:pPr algn="ctr"/>
            <a:r>
              <a:rPr lang="en-US" sz="1000" dirty="0" smtClean="0">
                <a:latin typeface="Fanwood"/>
                <a:cs typeface="Fanwood"/>
              </a:rPr>
              <a:t>23 Everett Street</a:t>
            </a:r>
          </a:p>
          <a:p>
            <a:pPr algn="ctr"/>
            <a:r>
              <a:rPr lang="en-US" sz="1000" dirty="0" smtClean="0">
                <a:latin typeface="Fanwood"/>
                <a:cs typeface="Fanwood"/>
              </a:rPr>
              <a:t>Cambridge, MA 02138, USA</a:t>
            </a:r>
          </a:p>
          <a:p>
            <a:pPr algn="ctr"/>
            <a:r>
              <a:rPr lang="en-US" sz="1000" dirty="0" err="1" smtClean="0">
                <a:latin typeface="Fanwood"/>
                <a:cs typeface="Fanwood"/>
              </a:rPr>
              <a:t>youthandmedia@cyber.law.harvard.edu</a:t>
            </a:r>
            <a:endParaRPr lang="en-US" sz="1000" dirty="0" smtClean="0">
              <a:latin typeface="Fanwood"/>
              <a:cs typeface="Fanwood"/>
            </a:endParaRPr>
          </a:p>
          <a:p>
            <a:pPr algn="ctr"/>
            <a:r>
              <a:rPr lang="en-US" sz="1000" dirty="0" smtClean="0">
                <a:latin typeface="Fanwood"/>
                <a:cs typeface="Fanwood"/>
              </a:rPr>
              <a:t>http://</a:t>
            </a:r>
            <a:r>
              <a:rPr lang="en-US" sz="1000" dirty="0" err="1" smtClean="0">
                <a:latin typeface="Fanwood"/>
                <a:cs typeface="Fanwood"/>
              </a:rPr>
              <a:t>youthandmedia.org</a:t>
            </a:r>
            <a:r>
              <a:rPr lang="en-US" sz="1000" dirty="0" smtClean="0">
                <a:latin typeface="Fanwood"/>
                <a:cs typeface="Fanwood"/>
              </a:rPr>
              <a:t> </a:t>
            </a:r>
            <a:endParaRPr lang="en-US" sz="1000" dirty="0">
              <a:latin typeface="Fanwood"/>
              <a:cs typeface="Fanwood"/>
            </a:endParaRPr>
          </a:p>
        </p:txBody>
      </p:sp>
      <p:pic>
        <p:nvPicPr>
          <p:cNvPr id="8" name="Picture 7" descr="youthandmedia horizontal large.png"/>
          <p:cNvPicPr>
            <a:picLocks noChangeAspect="1"/>
          </p:cNvPicPr>
          <p:nvPr/>
        </p:nvPicPr>
        <p:blipFill>
          <a:blip r:embed="rId3"/>
          <a:stretch>
            <a:fillRect/>
          </a:stretch>
        </p:blipFill>
        <p:spPr>
          <a:xfrm>
            <a:off x="1230730" y="7721600"/>
            <a:ext cx="5410200" cy="655782"/>
          </a:xfrm>
          <a:prstGeom prst="rect">
            <a:avLst/>
          </a:prstGeom>
        </p:spPr>
      </p:pic>
      <p:sp>
        <p:nvSpPr>
          <p:cNvPr id="9" name="Slide Number Placeholder 8"/>
          <p:cNvSpPr>
            <a:spLocks noGrp="1"/>
          </p:cNvSpPr>
          <p:nvPr>
            <p:ph type="sldNum" sz="quarter" idx="12"/>
          </p:nvPr>
        </p:nvSpPr>
        <p:spPr/>
        <p:txBody>
          <a:bodyPr/>
          <a:lstStyle/>
          <a:p>
            <a:r>
              <a:rPr lang="en-US" sz="1000" dirty="0" smtClean="0">
                <a:latin typeface="Fanwood"/>
                <a:cs typeface="Fanwood"/>
              </a:rPr>
              <a:t>{</a:t>
            </a:r>
            <a:fld id="{EADF8036-7553-6446-B3CD-00C0537FDCC8}" type="slidenum">
              <a:rPr lang="en-US" sz="1000" smtClean="0">
                <a:latin typeface="Fanwood"/>
                <a:cs typeface="Fanwood"/>
              </a:rPr>
              <a:pPr/>
              <a:t>1</a:t>
            </a:fld>
            <a:r>
              <a:rPr lang="en-US" sz="1000" dirty="0" smtClean="0">
                <a:latin typeface="Fanwood"/>
                <a:cs typeface="Fanwood"/>
              </a:rPr>
              <a:t>}</a:t>
            </a:r>
            <a:endParaRPr lang="en-US" sz="1000" dirty="0">
              <a:latin typeface="Fanwood"/>
              <a:cs typeface="Fanwood"/>
            </a:endParaRPr>
          </a:p>
        </p:txBody>
      </p:sp>
      <p:sp>
        <p:nvSpPr>
          <p:cNvPr id="5" name="Rectangle 4"/>
          <p:cNvSpPr/>
          <p:nvPr/>
        </p:nvSpPr>
        <p:spPr>
          <a:xfrm>
            <a:off x="0" y="4194608"/>
            <a:ext cx="7772400" cy="2636060"/>
          </a:xfrm>
          <a:prstGeom prst="rect">
            <a:avLst/>
          </a:prstGeom>
          <a:solidFill>
            <a:schemeClr val="accent3"/>
          </a:solidFill>
          <a:ln>
            <a:solidFill>
              <a:schemeClr val="accent3">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accent6"/>
              </a:solidFill>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8836" y="4189003"/>
            <a:ext cx="2733957" cy="2658434"/>
          </a:xfrm>
          <a:prstGeom prst="rect">
            <a:avLst/>
          </a:prstGeom>
        </p:spPr>
      </p:pic>
    </p:spTree>
    <p:extLst>
      <p:ext uri="{BB962C8B-B14F-4D97-AF65-F5344CB8AC3E}">
        <p14:creationId xmlns:p14="http://schemas.microsoft.com/office/powerpoint/2010/main" val="423689756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1871" y="481038"/>
            <a:ext cx="6870310" cy="7817525"/>
          </a:xfrm>
          <a:prstGeom prst="rect">
            <a:avLst/>
          </a:prstGeom>
          <a:noFill/>
        </p:spPr>
        <p:txBody>
          <a:bodyPr wrap="square" rtlCol="0">
            <a:spAutoFit/>
          </a:bodyPr>
          <a:lstStyle/>
          <a:p>
            <a:pPr fontAlgn="t"/>
            <a:r>
              <a:rPr lang="en-US" sz="1400" b="1" dirty="0">
                <a:solidFill>
                  <a:srgbClr val="FF0000"/>
                </a:solidFill>
                <a:latin typeface="Fanwood"/>
                <a:cs typeface="Fanwood"/>
              </a:rPr>
              <a:t>Overview</a:t>
            </a:r>
            <a:endParaRPr lang="en-US" sz="1400" dirty="0">
              <a:solidFill>
                <a:srgbClr val="FF0000"/>
              </a:solidFill>
              <a:latin typeface="Fanwood"/>
              <a:cs typeface="Fanwood"/>
            </a:endParaRPr>
          </a:p>
          <a:p>
            <a:pPr fontAlgn="t"/>
            <a:r>
              <a:rPr lang="en-US" sz="1200" dirty="0">
                <a:latin typeface="Fanwood"/>
                <a:cs typeface="Fanwood"/>
              </a:rPr>
              <a:t>This module familiarizes participants with the different factors which are important for consideration when searching for and evaluating information. </a:t>
            </a:r>
            <a:endParaRPr lang="en-US" sz="1200" dirty="0" smtClean="0">
              <a:latin typeface="Fanwood"/>
              <a:cs typeface="Fanwood"/>
            </a:endParaRPr>
          </a:p>
          <a:p>
            <a:pPr fontAlgn="t"/>
            <a:r>
              <a:rPr lang="en-US" sz="1200" dirty="0" smtClean="0">
                <a:latin typeface="Fanwood"/>
                <a:cs typeface="Fanwood"/>
              </a:rPr>
              <a:t>From </a:t>
            </a:r>
            <a:r>
              <a:rPr lang="en-US" sz="1200" dirty="0">
                <a:latin typeface="Fanwood"/>
                <a:cs typeface="Fanwood"/>
              </a:rPr>
              <a:t>there, participants can create promotional campaigns for their projects in order to engage in the creation process and put into action those elements which they identified as compelling during search and evaluation.</a:t>
            </a:r>
          </a:p>
          <a:p>
            <a:pPr fontAlgn="t"/>
            <a:endParaRPr lang="en-US" sz="1400" b="1" dirty="0" smtClean="0">
              <a:solidFill>
                <a:srgbClr val="FF0000"/>
              </a:solidFill>
              <a:latin typeface="Fanwood"/>
              <a:cs typeface="Fanwood"/>
            </a:endParaRPr>
          </a:p>
          <a:p>
            <a:pPr fontAlgn="t"/>
            <a:r>
              <a:rPr lang="en-US" sz="1400" b="1" dirty="0" smtClean="0">
                <a:solidFill>
                  <a:srgbClr val="FF0000"/>
                </a:solidFill>
                <a:latin typeface="Fanwood"/>
                <a:cs typeface="Fanwood"/>
              </a:rPr>
              <a:t>Objectives</a:t>
            </a:r>
            <a:endParaRPr lang="en-US" sz="1400" dirty="0">
              <a:solidFill>
                <a:srgbClr val="FF0000"/>
              </a:solidFill>
              <a:latin typeface="Fanwood"/>
              <a:cs typeface="Fanwood"/>
            </a:endParaRPr>
          </a:p>
          <a:p>
            <a:pPr fontAlgn="t"/>
            <a:r>
              <a:rPr lang="en-US" sz="1200" dirty="0" smtClean="0">
                <a:latin typeface="Fanwood"/>
                <a:cs typeface="Fanwood"/>
              </a:rPr>
              <a:t>Participants will be able to:</a:t>
            </a:r>
          </a:p>
          <a:p>
            <a:pPr marL="171450" indent="-171450" fontAlgn="t">
              <a:buFont typeface="Arial"/>
              <a:buChar char="•"/>
            </a:pPr>
            <a:r>
              <a:rPr lang="en-US" sz="1200" dirty="0" smtClean="0">
                <a:latin typeface="Fanwood"/>
                <a:cs typeface="Fanwood"/>
              </a:rPr>
              <a:t>Explore </a:t>
            </a:r>
            <a:r>
              <a:rPr lang="en-US" sz="1200" dirty="0">
                <a:latin typeface="Fanwood"/>
                <a:cs typeface="Fanwood"/>
              </a:rPr>
              <a:t>how search and evaluation processes play a role in online information quality.</a:t>
            </a:r>
          </a:p>
          <a:p>
            <a:pPr marL="171450" indent="-171450" fontAlgn="t">
              <a:buFont typeface="Arial"/>
              <a:buChar char="•"/>
            </a:pPr>
            <a:r>
              <a:rPr lang="en-US" sz="1200" dirty="0">
                <a:latin typeface="Fanwood"/>
                <a:cs typeface="Fanwood"/>
              </a:rPr>
              <a:t>U</a:t>
            </a:r>
            <a:r>
              <a:rPr lang="en-US" sz="1200" dirty="0" smtClean="0">
                <a:latin typeface="Fanwood"/>
                <a:cs typeface="Fanwood"/>
              </a:rPr>
              <a:t>nderstand </a:t>
            </a:r>
            <a:r>
              <a:rPr lang="en-US" sz="1200" dirty="0">
                <a:latin typeface="Fanwood"/>
                <a:cs typeface="Fanwood"/>
              </a:rPr>
              <a:t>that different information sources offer varying qualities which may be more or less useful to answer a given question in a particular context.</a:t>
            </a:r>
          </a:p>
          <a:p>
            <a:pPr marL="171450" indent="-171450" fontAlgn="t">
              <a:buFont typeface="Arial"/>
              <a:buChar char="•"/>
            </a:pPr>
            <a:r>
              <a:rPr lang="en-US" sz="1200" dirty="0">
                <a:latin typeface="Fanwood"/>
                <a:cs typeface="Fanwood"/>
              </a:rPr>
              <a:t>E</a:t>
            </a:r>
            <a:r>
              <a:rPr lang="en-US" sz="1200" dirty="0" smtClean="0">
                <a:latin typeface="Fanwood"/>
                <a:cs typeface="Fanwood"/>
              </a:rPr>
              <a:t>xplore </a:t>
            </a:r>
            <a:r>
              <a:rPr lang="en-US" sz="1200" dirty="0">
                <a:latin typeface="Fanwood"/>
                <a:cs typeface="Fanwood"/>
              </a:rPr>
              <a:t>how social media campaigns work.</a:t>
            </a:r>
          </a:p>
          <a:p>
            <a:pPr marL="171450" indent="-171450" fontAlgn="t">
              <a:buFont typeface="Arial"/>
              <a:buChar char="•"/>
            </a:pPr>
            <a:r>
              <a:rPr lang="en-US" sz="1200" dirty="0">
                <a:latin typeface="Fanwood"/>
                <a:cs typeface="Fanwood"/>
              </a:rPr>
              <a:t>A</a:t>
            </a:r>
            <a:r>
              <a:rPr lang="en-US" sz="1200" dirty="0" smtClean="0">
                <a:latin typeface="Fanwood"/>
                <a:cs typeface="Fanwood"/>
              </a:rPr>
              <a:t>pply </a:t>
            </a:r>
            <a:r>
              <a:rPr lang="en-US" sz="1200" dirty="0">
                <a:latin typeface="Fanwood"/>
                <a:cs typeface="Fanwood"/>
              </a:rPr>
              <a:t>what participants have learned about the </a:t>
            </a:r>
            <a:r>
              <a:rPr lang="en-US" sz="1200" dirty="0" smtClean="0">
                <a:latin typeface="Fanwood"/>
                <a:cs typeface="Fanwood"/>
              </a:rPr>
              <a:t>search and evaluation </a:t>
            </a:r>
            <a:r>
              <a:rPr lang="en-US" sz="1200" dirty="0">
                <a:latin typeface="Fanwood"/>
                <a:cs typeface="Fanwood"/>
              </a:rPr>
              <a:t>phases to shape their own content creation activity</a:t>
            </a:r>
          </a:p>
          <a:p>
            <a:pPr fontAlgn="t"/>
            <a:endParaRPr lang="en-US" sz="1400" b="1" dirty="0" smtClean="0">
              <a:solidFill>
                <a:srgbClr val="FF0000"/>
              </a:solidFill>
              <a:latin typeface="Fanwood"/>
              <a:cs typeface="Fanwood"/>
            </a:endParaRPr>
          </a:p>
          <a:p>
            <a:pPr fontAlgn="t"/>
            <a:r>
              <a:rPr lang="en-US" sz="1400" b="1" dirty="0" smtClean="0">
                <a:solidFill>
                  <a:srgbClr val="FF0000"/>
                </a:solidFill>
                <a:latin typeface="Fanwood"/>
                <a:cs typeface="Fanwood"/>
              </a:rPr>
              <a:t>Age</a:t>
            </a:r>
            <a:r>
              <a:rPr lang="en-US" sz="1400" b="1" dirty="0">
                <a:solidFill>
                  <a:srgbClr val="FF0000"/>
                </a:solidFill>
                <a:latin typeface="Fanwood"/>
                <a:cs typeface="Fanwood"/>
              </a:rPr>
              <a:t>/Grade</a:t>
            </a:r>
            <a:endParaRPr lang="en-US" sz="1400" dirty="0">
              <a:solidFill>
                <a:srgbClr val="FF0000"/>
              </a:solidFill>
              <a:latin typeface="Fanwood"/>
              <a:cs typeface="Fanwood"/>
            </a:endParaRPr>
          </a:p>
          <a:p>
            <a:pPr fontAlgn="t"/>
            <a:r>
              <a:rPr lang="en-US" sz="1200" dirty="0">
                <a:latin typeface="Fanwood"/>
                <a:cs typeface="Fanwood"/>
              </a:rPr>
              <a:t>13-18 years old</a:t>
            </a:r>
          </a:p>
          <a:p>
            <a:pPr fontAlgn="t"/>
            <a:r>
              <a:rPr lang="en-US" sz="1200" dirty="0">
                <a:latin typeface="Fanwood"/>
                <a:cs typeface="Fanwood"/>
              </a:rPr>
              <a:t>Grades 8-12</a:t>
            </a:r>
          </a:p>
          <a:p>
            <a:pPr fontAlgn="t"/>
            <a:endParaRPr lang="en-US" sz="1400" b="1" dirty="0" smtClean="0">
              <a:solidFill>
                <a:srgbClr val="FF0000"/>
              </a:solidFill>
              <a:latin typeface="Fanwood"/>
              <a:cs typeface="Fanwood"/>
            </a:endParaRPr>
          </a:p>
          <a:p>
            <a:pPr fontAlgn="t"/>
            <a:r>
              <a:rPr lang="en-US" sz="1400" b="1" dirty="0" smtClean="0">
                <a:solidFill>
                  <a:srgbClr val="FF0000"/>
                </a:solidFill>
                <a:latin typeface="Fanwood"/>
                <a:cs typeface="Fanwood"/>
              </a:rPr>
              <a:t>Audience</a:t>
            </a:r>
            <a:endParaRPr lang="en-US" sz="1400" dirty="0">
              <a:solidFill>
                <a:srgbClr val="FF0000"/>
              </a:solidFill>
              <a:latin typeface="Fanwood"/>
              <a:cs typeface="Fanwood"/>
            </a:endParaRPr>
          </a:p>
          <a:p>
            <a:pPr fontAlgn="t"/>
            <a:r>
              <a:rPr lang="en-US" sz="1200" dirty="0">
                <a:latin typeface="Fanwood"/>
                <a:cs typeface="Fanwood"/>
              </a:rPr>
              <a:t>Entry level and up (no experience necessary)</a:t>
            </a:r>
          </a:p>
          <a:p>
            <a:pPr fontAlgn="t"/>
            <a:endParaRPr lang="en-US" sz="1400" b="1" dirty="0" smtClean="0">
              <a:solidFill>
                <a:srgbClr val="FF0000"/>
              </a:solidFill>
              <a:latin typeface="Fanwood"/>
              <a:cs typeface="Fanwood"/>
            </a:endParaRPr>
          </a:p>
          <a:p>
            <a:pPr fontAlgn="t"/>
            <a:r>
              <a:rPr lang="en-US" sz="1400" b="1" dirty="0" smtClean="0">
                <a:solidFill>
                  <a:srgbClr val="FF0000"/>
                </a:solidFill>
                <a:latin typeface="Fanwood"/>
                <a:cs typeface="Fanwood"/>
              </a:rPr>
              <a:t>Duration</a:t>
            </a:r>
            <a:endParaRPr lang="en-US" sz="1400" dirty="0">
              <a:solidFill>
                <a:srgbClr val="FF0000"/>
              </a:solidFill>
              <a:latin typeface="Fanwood"/>
              <a:cs typeface="Fanwood"/>
            </a:endParaRPr>
          </a:p>
          <a:p>
            <a:pPr fontAlgn="t"/>
            <a:r>
              <a:rPr lang="en-US" sz="1200" b="1" dirty="0">
                <a:latin typeface="Fanwood"/>
                <a:cs typeface="Fanwood"/>
              </a:rPr>
              <a:t>120 minutes</a:t>
            </a:r>
          </a:p>
          <a:p>
            <a:pPr marL="171450" indent="-171450" fontAlgn="t">
              <a:buFont typeface="Arial"/>
              <a:buChar char="•"/>
            </a:pPr>
            <a:r>
              <a:rPr lang="en-US" sz="1200" dirty="0">
                <a:latin typeface="Fanwood"/>
                <a:cs typeface="Fanwood"/>
              </a:rPr>
              <a:t>Marshmallow Challenge (25 minutes)</a:t>
            </a:r>
          </a:p>
          <a:p>
            <a:pPr marL="171450" indent="-171450" fontAlgn="t">
              <a:buFont typeface="Arial"/>
              <a:buChar char="•"/>
            </a:pPr>
            <a:r>
              <a:rPr lang="en-US" sz="1200" dirty="0">
                <a:latin typeface="Fanwood"/>
                <a:cs typeface="Fanwood"/>
              </a:rPr>
              <a:t>IQ Game (45 minutes)</a:t>
            </a:r>
          </a:p>
          <a:p>
            <a:pPr marL="171450" indent="-171450" fontAlgn="t">
              <a:buFont typeface="Arial"/>
              <a:buChar char="•"/>
            </a:pPr>
            <a:r>
              <a:rPr lang="en-US" sz="1200" dirty="0">
                <a:latin typeface="Fanwood"/>
                <a:cs typeface="Fanwood"/>
              </a:rPr>
              <a:t>Social Media Campaign (30 minutes)</a:t>
            </a:r>
          </a:p>
          <a:p>
            <a:pPr marL="171450" indent="-171450" fontAlgn="t">
              <a:buFont typeface="Arial"/>
              <a:buChar char="•"/>
            </a:pPr>
            <a:r>
              <a:rPr lang="en-US" sz="1200" dirty="0">
                <a:latin typeface="Fanwood"/>
                <a:cs typeface="Fanwood"/>
              </a:rPr>
              <a:t>Debrief/Closure (20 minutes)</a:t>
            </a:r>
          </a:p>
          <a:p>
            <a:pPr fontAlgn="t"/>
            <a:endParaRPr lang="en-US" sz="1400" b="1" dirty="0" smtClean="0">
              <a:solidFill>
                <a:srgbClr val="FF0000"/>
              </a:solidFill>
              <a:latin typeface="Fanwood"/>
              <a:cs typeface="Fanwood"/>
            </a:endParaRPr>
          </a:p>
          <a:p>
            <a:pPr fontAlgn="t"/>
            <a:r>
              <a:rPr lang="en-US" sz="1400" b="1" dirty="0" smtClean="0">
                <a:solidFill>
                  <a:srgbClr val="FF0000"/>
                </a:solidFill>
                <a:latin typeface="Fanwood"/>
                <a:cs typeface="Fanwood"/>
              </a:rPr>
              <a:t>Materials</a:t>
            </a:r>
            <a:endParaRPr lang="en-US" sz="1400" dirty="0">
              <a:solidFill>
                <a:srgbClr val="FF0000"/>
              </a:solidFill>
              <a:latin typeface="Fanwood"/>
              <a:cs typeface="Fanwood"/>
            </a:endParaRPr>
          </a:p>
          <a:p>
            <a:pPr marL="171450" indent="-171450" fontAlgn="t">
              <a:buFont typeface="Arial"/>
              <a:buChar char="•"/>
            </a:pPr>
            <a:r>
              <a:rPr lang="en-US" sz="1200" dirty="0">
                <a:latin typeface="Fanwood"/>
                <a:cs typeface="Fanwood"/>
              </a:rPr>
              <a:t>Measuring Tape</a:t>
            </a:r>
          </a:p>
          <a:p>
            <a:pPr marL="171450" indent="-171450" fontAlgn="t">
              <a:buFont typeface="Arial"/>
              <a:buChar char="•"/>
            </a:pPr>
            <a:r>
              <a:rPr lang="en-US" sz="1200" dirty="0">
                <a:latin typeface="Fanwood"/>
                <a:cs typeface="Fanwood"/>
              </a:rPr>
              <a:t>IQ Game Cards </a:t>
            </a:r>
            <a:r>
              <a:rPr lang="en-US" sz="1200" b="1" dirty="0">
                <a:latin typeface="Fanwood"/>
                <a:cs typeface="Fanwood"/>
              </a:rPr>
              <a:t>(to create more cards, go HERE)</a:t>
            </a:r>
            <a:endParaRPr lang="en-US" sz="1200" dirty="0">
              <a:latin typeface="Fanwood"/>
              <a:cs typeface="Fanwood"/>
            </a:endParaRPr>
          </a:p>
          <a:p>
            <a:pPr marL="171450" indent="-171450" fontAlgn="t">
              <a:buFont typeface="Arial"/>
              <a:buChar char="•"/>
            </a:pPr>
            <a:r>
              <a:rPr lang="en-US" sz="1200" dirty="0">
                <a:latin typeface="Fanwood"/>
                <a:cs typeface="Fanwood"/>
              </a:rPr>
              <a:t>Art supplies</a:t>
            </a:r>
          </a:p>
          <a:p>
            <a:pPr marL="171450" indent="-171450" fontAlgn="t">
              <a:buFont typeface="Arial"/>
              <a:buChar char="•"/>
            </a:pPr>
            <a:r>
              <a:rPr lang="en-US" sz="1200" dirty="0">
                <a:latin typeface="Fanwood"/>
                <a:cs typeface="Fanwood"/>
              </a:rPr>
              <a:t>Timer</a:t>
            </a:r>
          </a:p>
          <a:p>
            <a:pPr fontAlgn="t"/>
            <a:r>
              <a:rPr lang="en-US" sz="1200" i="1" dirty="0">
                <a:latin typeface="Fanwood"/>
                <a:cs typeface="Fanwood"/>
              </a:rPr>
              <a:t>Marshmallow Challenge Supplies (per team of 2-3 participants)</a:t>
            </a:r>
            <a:endParaRPr lang="en-US" sz="1200" dirty="0">
              <a:latin typeface="Fanwood"/>
              <a:cs typeface="Fanwood"/>
            </a:endParaRPr>
          </a:p>
          <a:p>
            <a:pPr marL="171450" indent="-171450" fontAlgn="t">
              <a:buFont typeface="Arial"/>
              <a:buChar char="•"/>
            </a:pPr>
            <a:r>
              <a:rPr lang="en-US" sz="1200" dirty="0">
                <a:latin typeface="Fanwood"/>
                <a:cs typeface="Fanwood"/>
              </a:rPr>
              <a:t>20+ straws</a:t>
            </a:r>
          </a:p>
          <a:p>
            <a:pPr marL="171450" indent="-171450" fontAlgn="t">
              <a:buFont typeface="Arial"/>
              <a:buChar char="•"/>
            </a:pPr>
            <a:r>
              <a:rPr lang="en-US" sz="1200" dirty="0">
                <a:latin typeface="Fanwood"/>
                <a:cs typeface="Fanwood"/>
              </a:rPr>
              <a:t>1 marshmallow</a:t>
            </a:r>
          </a:p>
          <a:p>
            <a:pPr marL="171450" indent="-171450" fontAlgn="t">
              <a:buFont typeface="Arial"/>
              <a:buChar char="•"/>
            </a:pPr>
            <a:r>
              <a:rPr lang="en-US" sz="1200" dirty="0">
                <a:latin typeface="Fanwood"/>
                <a:cs typeface="Fanwood"/>
              </a:rPr>
              <a:t>Masking tape strips (1 yard)</a:t>
            </a:r>
          </a:p>
          <a:p>
            <a:pPr marL="171450" indent="-171450" fontAlgn="t">
              <a:buFont typeface="Arial"/>
              <a:buChar char="•"/>
            </a:pPr>
            <a:r>
              <a:rPr lang="en-US" sz="1200" dirty="0">
                <a:latin typeface="Fanwood"/>
                <a:cs typeface="Fanwood"/>
              </a:rPr>
              <a:t>1 brown paper lunch bag</a:t>
            </a:r>
          </a:p>
          <a:p>
            <a:endParaRPr lang="en-US" sz="1200" dirty="0">
              <a:latin typeface="Fanwood"/>
              <a:cs typeface="Fanwood"/>
            </a:endParaRPr>
          </a:p>
        </p:txBody>
      </p:sp>
    </p:spTree>
    <p:extLst>
      <p:ext uri="{BB962C8B-B14F-4D97-AF65-F5344CB8AC3E}">
        <p14:creationId xmlns:p14="http://schemas.microsoft.com/office/powerpoint/2010/main" val="693678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71779" y="363699"/>
            <a:ext cx="4544834" cy="954107"/>
          </a:xfrm>
          <a:prstGeom prst="rect">
            <a:avLst/>
          </a:prstGeom>
          <a:noFill/>
        </p:spPr>
        <p:txBody>
          <a:bodyPr wrap="none" rtlCol="0">
            <a:spAutoFit/>
          </a:bodyPr>
          <a:lstStyle/>
          <a:p>
            <a:r>
              <a:rPr lang="en-US" sz="3600" b="1" dirty="0" smtClean="0">
                <a:solidFill>
                  <a:srgbClr val="FF0000"/>
                </a:solidFill>
                <a:latin typeface="Fanwood"/>
                <a:cs typeface="Fanwood"/>
              </a:rPr>
              <a:t>Marshmallow Challenge </a:t>
            </a:r>
          </a:p>
          <a:p>
            <a:r>
              <a:rPr lang="en-US" dirty="0" smtClean="0">
                <a:latin typeface="Fanwood"/>
                <a:cs typeface="Fanwood"/>
              </a:rPr>
              <a:t>(25 minutes)</a:t>
            </a:r>
            <a:endParaRPr lang="en-US" dirty="0">
              <a:latin typeface="Fanwood"/>
              <a:cs typeface="Fanwood"/>
            </a:endParaRPr>
          </a:p>
        </p:txBody>
      </p:sp>
      <p:sp>
        <p:nvSpPr>
          <p:cNvPr id="7" name="TextBox 6"/>
          <p:cNvSpPr txBox="1"/>
          <p:nvPr/>
        </p:nvSpPr>
        <p:spPr>
          <a:xfrm>
            <a:off x="371779" y="1430742"/>
            <a:ext cx="6902668" cy="4770536"/>
          </a:xfrm>
          <a:prstGeom prst="rect">
            <a:avLst/>
          </a:prstGeom>
          <a:noFill/>
        </p:spPr>
        <p:txBody>
          <a:bodyPr wrap="square" rtlCol="0">
            <a:spAutoFit/>
          </a:bodyPr>
          <a:lstStyle/>
          <a:p>
            <a:r>
              <a:rPr lang="en-US" sz="1400" b="1" dirty="0" smtClean="0">
                <a:solidFill>
                  <a:srgbClr val="FF0000"/>
                </a:solidFill>
                <a:latin typeface="Fanwood"/>
                <a:cs typeface="Fanwood"/>
              </a:rPr>
              <a:t>Note: </a:t>
            </a:r>
            <a:r>
              <a:rPr lang="en-US" sz="1200" dirty="0" smtClean="0">
                <a:latin typeface="Fanwood"/>
                <a:cs typeface="Fanwood"/>
              </a:rPr>
              <a:t>This warm-up activity was adapted from the Marshmallow Challenge TED talk. More elaborate instructions can be found at </a:t>
            </a:r>
            <a:r>
              <a:rPr lang="en-US" sz="1200" dirty="0" smtClean="0">
                <a:latin typeface="Fanwood"/>
                <a:cs typeface="Fanwood"/>
                <a:hlinkClick r:id="rId2"/>
              </a:rPr>
              <a:t>http://marshmallowchallenge.com</a:t>
            </a:r>
            <a:r>
              <a:rPr lang="en-US" sz="1200" dirty="0" smtClean="0">
                <a:latin typeface="Fanwood"/>
                <a:cs typeface="Fanwood"/>
              </a:rPr>
              <a:t>. </a:t>
            </a:r>
          </a:p>
          <a:p>
            <a:endParaRPr lang="en-US" sz="1400" b="1" dirty="0">
              <a:solidFill>
                <a:srgbClr val="953735"/>
              </a:solidFill>
              <a:latin typeface="Fanwood"/>
              <a:cs typeface="Fanwood"/>
            </a:endParaRPr>
          </a:p>
          <a:p>
            <a:r>
              <a:rPr lang="en-US" sz="1400" b="1" dirty="0" smtClean="0">
                <a:solidFill>
                  <a:srgbClr val="FF0000"/>
                </a:solidFill>
                <a:latin typeface="Fanwood"/>
                <a:cs typeface="Fanwood"/>
              </a:rPr>
              <a:t>Goal</a:t>
            </a:r>
            <a:r>
              <a:rPr lang="en-US" sz="1400" dirty="0" smtClean="0">
                <a:solidFill>
                  <a:srgbClr val="FF0000"/>
                </a:solidFill>
                <a:latin typeface="Fanwood"/>
                <a:cs typeface="Fanwood"/>
              </a:rPr>
              <a:t>: </a:t>
            </a:r>
            <a:r>
              <a:rPr lang="en-US" sz="1200" dirty="0" smtClean="0">
                <a:latin typeface="Fanwood"/>
                <a:cs typeface="Fanwood"/>
              </a:rPr>
              <a:t>This activity is about evaluating a set number of resources and creating something out of those resources.  </a:t>
            </a:r>
          </a:p>
          <a:p>
            <a:endParaRPr lang="en-US" sz="1400" dirty="0" smtClean="0">
              <a:latin typeface="Fanwood"/>
              <a:cs typeface="Fanwood"/>
            </a:endParaRPr>
          </a:p>
          <a:p>
            <a:r>
              <a:rPr lang="en-US" sz="1400" b="1" dirty="0" smtClean="0">
                <a:solidFill>
                  <a:srgbClr val="FF0000"/>
                </a:solidFill>
                <a:latin typeface="Fanwood"/>
                <a:cs typeface="Fanwood"/>
              </a:rPr>
              <a:t>Materials: </a:t>
            </a:r>
            <a:r>
              <a:rPr lang="en-US" sz="1200" dirty="0" smtClean="0">
                <a:solidFill>
                  <a:srgbClr val="000000"/>
                </a:solidFill>
                <a:latin typeface="Fanwood"/>
                <a:cs typeface="Fanwood"/>
              </a:rPr>
              <a:t>Marshmallow challenge supplies, timer, measuring tape </a:t>
            </a:r>
            <a:endParaRPr lang="en-US" sz="1200" i="1" dirty="0" smtClean="0">
              <a:latin typeface="Fanwood"/>
              <a:cs typeface="Fanwood"/>
            </a:endParaRPr>
          </a:p>
          <a:p>
            <a:endParaRPr lang="en-US" sz="1200" i="1" dirty="0">
              <a:latin typeface="Fanwood"/>
              <a:cs typeface="Fanwood"/>
            </a:endParaRPr>
          </a:p>
          <a:p>
            <a:r>
              <a:rPr lang="en-US" sz="1200" i="1" dirty="0" smtClean="0">
                <a:latin typeface="Fanwood"/>
                <a:cs typeface="Fanwood"/>
              </a:rPr>
              <a:t>[Divide participants into teams of 2-3.]</a:t>
            </a:r>
          </a:p>
          <a:p>
            <a:endParaRPr lang="en-US" sz="1200" b="1" dirty="0">
              <a:solidFill>
                <a:srgbClr val="953735"/>
              </a:solidFill>
              <a:latin typeface="Fanwood"/>
              <a:cs typeface="Fanwood"/>
            </a:endParaRPr>
          </a:p>
          <a:p>
            <a:r>
              <a:rPr lang="en-US" sz="1400" b="1" dirty="0" smtClean="0">
                <a:solidFill>
                  <a:srgbClr val="FF0000"/>
                </a:solidFill>
                <a:latin typeface="Fanwood"/>
                <a:cs typeface="Fanwood"/>
              </a:rPr>
              <a:t>Say:</a:t>
            </a:r>
            <a:r>
              <a:rPr lang="en-US" sz="1400" dirty="0" smtClean="0">
                <a:solidFill>
                  <a:srgbClr val="FF0000"/>
                </a:solidFill>
                <a:latin typeface="Fanwood"/>
                <a:cs typeface="Fanwood"/>
              </a:rPr>
              <a:t> </a:t>
            </a:r>
            <a:r>
              <a:rPr lang="en-US" sz="1200" dirty="0" smtClean="0">
                <a:latin typeface="Fanwood"/>
                <a:cs typeface="Fanwood"/>
              </a:rPr>
              <a:t>When I say “Go!”, you can open your team’s paper bag. In </a:t>
            </a:r>
            <a:r>
              <a:rPr lang="en-US" sz="1200" b="1" dirty="0" smtClean="0">
                <a:latin typeface="Fanwood"/>
                <a:cs typeface="Fanwood"/>
              </a:rPr>
              <a:t>eighteen</a:t>
            </a:r>
            <a:r>
              <a:rPr lang="en-US" sz="1200" dirty="0" smtClean="0">
                <a:latin typeface="Fanwood"/>
                <a:cs typeface="Fanwood"/>
              </a:rPr>
              <a:t> minutes, your team must build the tallest structure out of the resources you will find in this bag. Your marshmallow </a:t>
            </a:r>
            <a:r>
              <a:rPr lang="en-US" sz="1200" b="1" dirty="0" smtClean="0">
                <a:latin typeface="Fanwood"/>
                <a:cs typeface="Fanwood"/>
              </a:rPr>
              <a:t>must</a:t>
            </a:r>
            <a:r>
              <a:rPr lang="en-US" sz="1200" dirty="0" smtClean="0">
                <a:latin typeface="Fanwood"/>
                <a:cs typeface="Fanwood"/>
              </a:rPr>
              <a:t> be at the top, and your tower needs to be able to </a:t>
            </a:r>
            <a:r>
              <a:rPr lang="en-US" sz="1200" b="1" dirty="0" smtClean="0">
                <a:latin typeface="Fanwood"/>
                <a:cs typeface="Fanwood"/>
              </a:rPr>
              <a:t>stand on its own</a:t>
            </a:r>
            <a:r>
              <a:rPr lang="en-US" sz="1200" dirty="0" smtClean="0">
                <a:latin typeface="Fanwood"/>
                <a:cs typeface="Fanwood"/>
              </a:rPr>
              <a:t>. Keep in mind that you don’t have to use all of the resources.</a:t>
            </a:r>
          </a:p>
          <a:p>
            <a:endParaRPr lang="en-US" sz="1200" dirty="0">
              <a:latin typeface="Fanwood"/>
              <a:cs typeface="Fanwood"/>
            </a:endParaRPr>
          </a:p>
          <a:p>
            <a:r>
              <a:rPr lang="en-US" sz="1200" i="1" dirty="0" smtClean="0">
                <a:latin typeface="Fanwood"/>
                <a:cs typeface="Fanwood"/>
              </a:rPr>
              <a:t>[Afterwards, compare tower heights.]</a:t>
            </a:r>
          </a:p>
          <a:p>
            <a:endParaRPr lang="en-US" sz="1200" i="1" dirty="0">
              <a:latin typeface="Fanwood"/>
              <a:cs typeface="Fanwood"/>
            </a:endParaRPr>
          </a:p>
          <a:p>
            <a:r>
              <a:rPr lang="en-US" sz="1400" b="1" dirty="0" smtClean="0">
                <a:solidFill>
                  <a:srgbClr val="FF0000"/>
                </a:solidFill>
                <a:latin typeface="Fanwood"/>
                <a:cs typeface="Fanwood"/>
              </a:rPr>
              <a:t>Say:</a:t>
            </a:r>
            <a:r>
              <a:rPr lang="en-US" sz="1400" dirty="0" smtClean="0">
                <a:solidFill>
                  <a:srgbClr val="FF0000"/>
                </a:solidFill>
                <a:latin typeface="Fanwood"/>
                <a:cs typeface="Fanwood"/>
              </a:rPr>
              <a:t> </a:t>
            </a:r>
          </a:p>
          <a:p>
            <a:pPr marL="171450" indent="-171450">
              <a:buFont typeface="Arial"/>
              <a:buChar char="•"/>
            </a:pPr>
            <a:r>
              <a:rPr lang="en-US" sz="1200" dirty="0" smtClean="0">
                <a:latin typeface="Fanwood"/>
                <a:cs typeface="Fanwood"/>
              </a:rPr>
              <a:t>What was the most challenging part of this activity?</a:t>
            </a:r>
          </a:p>
          <a:p>
            <a:pPr marL="171450" indent="-171450">
              <a:buFont typeface="Arial"/>
              <a:buChar char="•"/>
            </a:pPr>
            <a:r>
              <a:rPr lang="en-US" sz="1200" dirty="0" smtClean="0">
                <a:latin typeface="Fanwood"/>
                <a:cs typeface="Fanwood"/>
              </a:rPr>
              <a:t>What was the easiest part of this activity?</a:t>
            </a:r>
          </a:p>
          <a:p>
            <a:pPr marL="171450" indent="-171450">
              <a:buFont typeface="Arial"/>
              <a:buChar char="•"/>
            </a:pPr>
            <a:r>
              <a:rPr lang="en-US" sz="1200" dirty="0" smtClean="0">
                <a:latin typeface="Fanwood"/>
                <a:cs typeface="Fanwood"/>
              </a:rPr>
              <a:t>Did your strategy change as you did the activity? Why? How?</a:t>
            </a:r>
          </a:p>
          <a:p>
            <a:pPr marL="171450" indent="-171450">
              <a:buFont typeface="Arial"/>
              <a:buChar char="•"/>
            </a:pPr>
            <a:endParaRPr lang="en-US" sz="1200" dirty="0">
              <a:latin typeface="Fanwood"/>
              <a:cs typeface="Fanwood"/>
            </a:endParaRPr>
          </a:p>
          <a:p>
            <a:r>
              <a:rPr lang="en-US" sz="1400" b="1" dirty="0" smtClean="0">
                <a:solidFill>
                  <a:srgbClr val="FF0000"/>
                </a:solidFill>
                <a:latin typeface="Fanwood"/>
                <a:cs typeface="Fanwood"/>
              </a:rPr>
              <a:t>Say:</a:t>
            </a:r>
            <a:r>
              <a:rPr lang="en-US" sz="1400" dirty="0" smtClean="0">
                <a:solidFill>
                  <a:srgbClr val="FF0000"/>
                </a:solidFill>
                <a:latin typeface="Fanwood"/>
                <a:cs typeface="Fanwood"/>
              </a:rPr>
              <a:t> </a:t>
            </a:r>
            <a:r>
              <a:rPr lang="en-US" sz="1200" dirty="0" smtClean="0">
                <a:latin typeface="Fanwood"/>
                <a:cs typeface="Fanwood"/>
              </a:rPr>
              <a:t>So, in the marshmallow challenge, you used the resources available to you to create something to meet the goal of the project. Some groups might have </a:t>
            </a:r>
            <a:r>
              <a:rPr lang="en-US" sz="1200" b="1" dirty="0" smtClean="0">
                <a:latin typeface="Fanwood"/>
                <a:cs typeface="Fanwood"/>
              </a:rPr>
              <a:t>changed their strategies</a:t>
            </a:r>
            <a:r>
              <a:rPr lang="en-US" sz="1200" dirty="0" smtClean="0">
                <a:latin typeface="Fanwood"/>
                <a:cs typeface="Fanwood"/>
              </a:rPr>
              <a:t> as they worked through the problem and found different elements that worked differently than the way they originally planned. In the next activity, you’ll be going through a similar process as you navigate the online maze of search and evaluation. </a:t>
            </a:r>
            <a:endParaRPr lang="en-US" sz="1200" b="1" dirty="0">
              <a:latin typeface="Fanwood"/>
              <a:cs typeface="Fanwood"/>
            </a:endParaRPr>
          </a:p>
        </p:txBody>
      </p:sp>
    </p:spTree>
    <p:extLst>
      <p:ext uri="{BB962C8B-B14F-4D97-AF65-F5344CB8AC3E}">
        <p14:creationId xmlns:p14="http://schemas.microsoft.com/office/powerpoint/2010/main" val="693678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7067" y="156554"/>
            <a:ext cx="1890261" cy="954107"/>
          </a:xfrm>
          <a:prstGeom prst="rect">
            <a:avLst/>
          </a:prstGeom>
          <a:noFill/>
        </p:spPr>
        <p:txBody>
          <a:bodyPr wrap="none" rtlCol="0">
            <a:spAutoFit/>
          </a:bodyPr>
          <a:lstStyle/>
          <a:p>
            <a:r>
              <a:rPr lang="en-US" sz="3600" b="1" dirty="0" smtClean="0">
                <a:solidFill>
                  <a:srgbClr val="FF0000"/>
                </a:solidFill>
                <a:latin typeface="Fanwood"/>
                <a:cs typeface="Fanwood"/>
              </a:rPr>
              <a:t>IQ Game</a:t>
            </a:r>
          </a:p>
          <a:p>
            <a:r>
              <a:rPr lang="en-US" dirty="0" smtClean="0">
                <a:latin typeface="Fanwood"/>
                <a:cs typeface="Fanwood"/>
              </a:rPr>
              <a:t>(45 minutes)</a:t>
            </a:r>
            <a:endParaRPr lang="en-US" dirty="0">
              <a:latin typeface="Fanwood"/>
              <a:cs typeface="Fanwood"/>
            </a:endParaRPr>
          </a:p>
        </p:txBody>
      </p:sp>
      <p:sp>
        <p:nvSpPr>
          <p:cNvPr id="3" name="TextBox 2"/>
          <p:cNvSpPr txBox="1"/>
          <p:nvPr/>
        </p:nvSpPr>
        <p:spPr>
          <a:xfrm>
            <a:off x="237066" y="1152994"/>
            <a:ext cx="7133603" cy="7632859"/>
          </a:xfrm>
          <a:prstGeom prst="rect">
            <a:avLst/>
          </a:prstGeom>
          <a:noFill/>
        </p:spPr>
        <p:txBody>
          <a:bodyPr wrap="square" rtlCol="0">
            <a:spAutoFit/>
          </a:bodyPr>
          <a:lstStyle/>
          <a:p>
            <a:r>
              <a:rPr lang="en-US" sz="1400" b="1" dirty="0" smtClean="0">
                <a:solidFill>
                  <a:srgbClr val="FF0000"/>
                </a:solidFill>
                <a:latin typeface="Fanwood"/>
                <a:cs typeface="Fanwood"/>
              </a:rPr>
              <a:t>Goal</a:t>
            </a:r>
            <a:endParaRPr lang="en-US" sz="1400" dirty="0">
              <a:solidFill>
                <a:srgbClr val="FF0000"/>
              </a:solidFill>
              <a:latin typeface="Fanwood"/>
              <a:cs typeface="Fanwood"/>
            </a:endParaRPr>
          </a:p>
          <a:p>
            <a:r>
              <a:rPr lang="en-US" sz="1200" dirty="0" smtClean="0">
                <a:latin typeface="Fanwood"/>
                <a:cs typeface="Fanwood"/>
              </a:rPr>
              <a:t>For </a:t>
            </a:r>
            <a:r>
              <a:rPr lang="en-US" sz="1200" dirty="0">
                <a:latin typeface="Fanwood"/>
                <a:cs typeface="Fanwood"/>
              </a:rPr>
              <a:t>each round, the team with the “best” link (and accompanying supporting argument) wins the point. The goal of the game is to explore how we search and evaluate information in the world. </a:t>
            </a:r>
          </a:p>
          <a:p>
            <a:r>
              <a:rPr lang="en-US" sz="1200" b="1" dirty="0">
                <a:solidFill>
                  <a:srgbClr val="FF0000"/>
                </a:solidFill>
                <a:latin typeface="Fanwood"/>
                <a:cs typeface="Fanwood"/>
              </a:rPr>
              <a:t> </a:t>
            </a:r>
            <a:endParaRPr lang="en-US" sz="1200" dirty="0">
              <a:solidFill>
                <a:srgbClr val="FF0000"/>
              </a:solidFill>
              <a:latin typeface="Fanwood"/>
              <a:cs typeface="Fanwood"/>
            </a:endParaRPr>
          </a:p>
          <a:p>
            <a:r>
              <a:rPr lang="en-US" sz="1400" b="1" dirty="0">
                <a:solidFill>
                  <a:srgbClr val="FF0000"/>
                </a:solidFill>
                <a:latin typeface="Fanwood"/>
                <a:cs typeface="Fanwood"/>
              </a:rPr>
              <a:t>Number of </a:t>
            </a:r>
            <a:r>
              <a:rPr lang="en-US" sz="1400" b="1" dirty="0" smtClean="0">
                <a:solidFill>
                  <a:srgbClr val="FF0000"/>
                </a:solidFill>
                <a:latin typeface="Fanwood"/>
                <a:cs typeface="Fanwood"/>
              </a:rPr>
              <a:t>players</a:t>
            </a:r>
            <a:r>
              <a:rPr lang="en-US" sz="1400" dirty="0" smtClean="0">
                <a:solidFill>
                  <a:srgbClr val="FF0000"/>
                </a:solidFill>
                <a:latin typeface="Fanwood"/>
                <a:cs typeface="Fanwood"/>
              </a:rPr>
              <a:t> </a:t>
            </a:r>
          </a:p>
          <a:p>
            <a:r>
              <a:rPr lang="en-US" sz="1200" dirty="0" smtClean="0">
                <a:latin typeface="Fanwood"/>
                <a:cs typeface="Fanwood"/>
              </a:rPr>
              <a:t>2</a:t>
            </a:r>
            <a:r>
              <a:rPr lang="en-US" sz="1200" dirty="0">
                <a:latin typeface="Fanwood"/>
                <a:cs typeface="Fanwood"/>
              </a:rPr>
              <a:t>+ teams (preferably of 2-3 students)</a:t>
            </a:r>
          </a:p>
          <a:p>
            <a:r>
              <a:rPr lang="en-US" sz="1200" b="1" dirty="0">
                <a:latin typeface="Fanwood"/>
                <a:cs typeface="Fanwood"/>
              </a:rPr>
              <a:t> </a:t>
            </a:r>
            <a:endParaRPr lang="en-US" sz="1200" dirty="0">
              <a:latin typeface="Fanwood"/>
              <a:cs typeface="Fanwood"/>
            </a:endParaRPr>
          </a:p>
          <a:p>
            <a:r>
              <a:rPr lang="en-US" sz="1400" b="1" dirty="0">
                <a:solidFill>
                  <a:srgbClr val="FF0000"/>
                </a:solidFill>
                <a:latin typeface="Fanwood"/>
                <a:cs typeface="Fanwood"/>
              </a:rPr>
              <a:t>Game Components</a:t>
            </a:r>
            <a:endParaRPr lang="en-US" sz="1400" dirty="0">
              <a:solidFill>
                <a:srgbClr val="FF0000"/>
              </a:solidFill>
              <a:latin typeface="Fanwood"/>
              <a:cs typeface="Fanwood"/>
            </a:endParaRPr>
          </a:p>
          <a:p>
            <a:pPr marL="171450" lvl="0" indent="-171450">
              <a:buFont typeface="Arial"/>
              <a:buChar char="•"/>
            </a:pPr>
            <a:r>
              <a:rPr lang="en-US" sz="1200" dirty="0">
                <a:latin typeface="Fanwood"/>
                <a:cs typeface="Fanwood"/>
              </a:rPr>
              <a:t>Cards for each round (10+)</a:t>
            </a:r>
          </a:p>
          <a:p>
            <a:pPr marL="171450" lvl="0" indent="-171450">
              <a:buFont typeface="Arial"/>
              <a:buChar char="•"/>
            </a:pPr>
            <a:r>
              <a:rPr lang="en-US" sz="1200" dirty="0">
                <a:latin typeface="Fanwood"/>
                <a:cs typeface="Fanwood"/>
              </a:rPr>
              <a:t>Copies of the starting “link” for each round – 1 per team</a:t>
            </a:r>
          </a:p>
          <a:p>
            <a:pPr marL="171450" lvl="0" indent="-171450">
              <a:buFont typeface="Arial"/>
              <a:buChar char="•"/>
            </a:pPr>
            <a:r>
              <a:rPr lang="en-US" sz="1200" dirty="0">
                <a:latin typeface="Fanwood"/>
                <a:cs typeface="Fanwood"/>
              </a:rPr>
              <a:t>Cards for sample round (3-4)</a:t>
            </a:r>
          </a:p>
          <a:p>
            <a:pPr marL="171450" lvl="0" indent="-171450">
              <a:buFont typeface="Arial"/>
              <a:buChar char="•"/>
            </a:pPr>
            <a:r>
              <a:rPr lang="en-US" sz="1200" dirty="0">
                <a:latin typeface="Fanwood"/>
                <a:cs typeface="Fanwood"/>
              </a:rPr>
              <a:t>Timer</a:t>
            </a:r>
          </a:p>
          <a:p>
            <a:r>
              <a:rPr lang="en-US" sz="1200" dirty="0">
                <a:latin typeface="Fanwood"/>
                <a:cs typeface="Fanwood"/>
              </a:rPr>
              <a:t> </a:t>
            </a:r>
          </a:p>
          <a:p>
            <a:r>
              <a:rPr lang="en-US" sz="1400" b="1" dirty="0">
                <a:solidFill>
                  <a:srgbClr val="FF0000"/>
                </a:solidFill>
                <a:latin typeface="Fanwood"/>
                <a:cs typeface="Fanwood"/>
              </a:rPr>
              <a:t>Setup</a:t>
            </a:r>
            <a:endParaRPr lang="en-US" sz="1400" dirty="0">
              <a:solidFill>
                <a:srgbClr val="FF0000"/>
              </a:solidFill>
              <a:latin typeface="Fanwood"/>
              <a:cs typeface="Fanwood"/>
            </a:endParaRPr>
          </a:p>
          <a:p>
            <a:pPr marL="171450" lvl="0" indent="-171450">
              <a:buFont typeface="Arial"/>
              <a:buChar char="•"/>
            </a:pPr>
            <a:r>
              <a:rPr lang="en-US" sz="1200" dirty="0">
                <a:latin typeface="Fanwood"/>
                <a:cs typeface="Fanwood"/>
              </a:rPr>
              <a:t>Before each round, distribute the cards around the room so that the side with the search engine result is face up (the content should be on the back). </a:t>
            </a:r>
          </a:p>
          <a:p>
            <a:pPr marL="171450" lvl="0" indent="-171450">
              <a:buFont typeface="Arial"/>
              <a:buChar char="•"/>
            </a:pPr>
            <a:r>
              <a:rPr lang="en-US" sz="1200" dirty="0">
                <a:latin typeface="Fanwood"/>
                <a:cs typeface="Fanwood"/>
              </a:rPr>
              <a:t>Set the timer. For the first round, teams should have 7 minutes, for the second round, 6 minutes, etc. </a:t>
            </a:r>
            <a:r>
              <a:rPr lang="en-US" sz="1200" i="1" dirty="0">
                <a:latin typeface="Fanwood"/>
                <a:cs typeface="Fanwood"/>
              </a:rPr>
              <a:t>Time limits can be changed.</a:t>
            </a:r>
            <a:endParaRPr lang="en-US" sz="1200" dirty="0">
              <a:latin typeface="Fanwood"/>
              <a:cs typeface="Fanwood"/>
            </a:endParaRPr>
          </a:p>
          <a:p>
            <a:r>
              <a:rPr lang="en-US" sz="1200" dirty="0" smtClean="0">
                <a:solidFill>
                  <a:srgbClr val="FF0000"/>
                </a:solidFill>
                <a:latin typeface="Fanwood"/>
                <a:cs typeface="Fanwood"/>
              </a:rPr>
              <a:t> </a:t>
            </a:r>
          </a:p>
          <a:p>
            <a:r>
              <a:rPr lang="en-US" sz="1400" b="1" dirty="0" smtClean="0">
                <a:solidFill>
                  <a:srgbClr val="FF0000"/>
                </a:solidFill>
                <a:latin typeface="Fanwood"/>
                <a:cs typeface="Fanwood"/>
              </a:rPr>
              <a:t>Rules for Each Round</a:t>
            </a:r>
            <a:endParaRPr lang="en-US" sz="1400" dirty="0" smtClean="0">
              <a:solidFill>
                <a:srgbClr val="FF0000"/>
              </a:solidFill>
              <a:latin typeface="Fanwood"/>
              <a:cs typeface="Fanwood"/>
            </a:endParaRPr>
          </a:p>
          <a:p>
            <a:pPr lvl="0" fontAlgn="base"/>
            <a:r>
              <a:rPr lang="en-US" sz="1200" i="1" dirty="0" smtClean="0">
                <a:latin typeface="Fanwood"/>
                <a:cs typeface="Fanwood"/>
              </a:rPr>
              <a:t>Note</a:t>
            </a:r>
            <a:r>
              <a:rPr lang="en-US" sz="1200" dirty="0" smtClean="0">
                <a:latin typeface="Fanwood"/>
                <a:cs typeface="Fanwood"/>
              </a:rPr>
              <a:t>: The facilitator can demonstrate the game with the </a:t>
            </a:r>
            <a:r>
              <a:rPr lang="en-US" sz="1200" b="1" dirty="0" smtClean="0">
                <a:latin typeface="Fanwood"/>
                <a:cs typeface="Fanwood"/>
              </a:rPr>
              <a:t>sample round</a:t>
            </a:r>
            <a:r>
              <a:rPr lang="en-US" sz="1200" dirty="0" smtClean="0">
                <a:latin typeface="Fanwood"/>
                <a:cs typeface="Fanwood"/>
              </a:rPr>
              <a:t>.</a:t>
            </a:r>
          </a:p>
          <a:p>
            <a:pPr lvl="0" fontAlgn="base"/>
            <a:endParaRPr lang="en-US" sz="1200" dirty="0">
              <a:latin typeface="Fanwood"/>
              <a:cs typeface="Fanwood"/>
            </a:endParaRPr>
          </a:p>
          <a:p>
            <a:pPr marL="171450" lvl="0" indent="-171450" fontAlgn="base">
              <a:buFont typeface="Arial"/>
              <a:buChar char="•"/>
            </a:pPr>
            <a:r>
              <a:rPr lang="en-US" sz="1200" dirty="0">
                <a:latin typeface="Fanwood"/>
                <a:cs typeface="Fanwood"/>
              </a:rPr>
              <a:t>At the start of each round a new question and context will be presented.</a:t>
            </a:r>
          </a:p>
          <a:p>
            <a:pPr marL="171450" lvl="0" indent="-171450" fontAlgn="base">
              <a:buFont typeface="Arial"/>
              <a:buChar char="•"/>
            </a:pPr>
            <a:r>
              <a:rPr lang="en-US" sz="1200" dirty="0">
                <a:latin typeface="Fanwood"/>
                <a:cs typeface="Fanwood"/>
              </a:rPr>
              <a:t>The Google Search will be read by the facilitator.</a:t>
            </a:r>
          </a:p>
          <a:p>
            <a:pPr marL="171450" lvl="0" indent="-171450" fontAlgn="base">
              <a:buFont typeface="Arial"/>
              <a:buChar char="•"/>
            </a:pPr>
            <a:r>
              <a:rPr lang="en-US" sz="1200" dirty="0">
                <a:latin typeface="Fanwood"/>
                <a:cs typeface="Fanwood"/>
              </a:rPr>
              <a:t>Each team will receive the first card, which is the first search result. </a:t>
            </a:r>
            <a:r>
              <a:rPr lang="en-US" sz="1200" i="1" dirty="0">
                <a:latin typeface="Fanwood"/>
                <a:cs typeface="Fanwood"/>
              </a:rPr>
              <a:t>Youths often click on the first search result in a Google search.</a:t>
            </a:r>
            <a:endParaRPr lang="en-US" sz="1200" dirty="0">
              <a:latin typeface="Fanwood"/>
              <a:cs typeface="Fanwood"/>
            </a:endParaRPr>
          </a:p>
          <a:p>
            <a:pPr marL="171450" lvl="0" indent="-171450" fontAlgn="base">
              <a:buFont typeface="Arial"/>
              <a:buChar char="•"/>
            </a:pPr>
            <a:r>
              <a:rPr lang="en-US" sz="1200" dirty="0">
                <a:latin typeface="Fanwood"/>
                <a:cs typeface="Fanwood"/>
              </a:rPr>
              <a:t>There are 9+ other cards placed around the room. The top side looks like the information on the Google Search result page, and the down side is the page content when a search result is clicked on.</a:t>
            </a:r>
          </a:p>
          <a:p>
            <a:pPr marL="171450" lvl="0" indent="-171450" fontAlgn="base">
              <a:buFont typeface="Arial"/>
              <a:buChar char="•"/>
            </a:pPr>
            <a:r>
              <a:rPr lang="en-US" sz="1200" dirty="0">
                <a:latin typeface="Fanwood"/>
                <a:cs typeface="Fanwood"/>
              </a:rPr>
              <a:t>Each team decides if they like the search result (the one they are given), and if they want to click on it (flip it over), and if they want to use the information (keep the card) or not (turn the card back over and continue searching). As teams move around the room in a physical Google “search,” </a:t>
            </a:r>
            <a:r>
              <a:rPr lang="en-US" sz="1200" b="1" dirty="0">
                <a:latin typeface="Fanwood"/>
                <a:cs typeface="Fanwood"/>
              </a:rPr>
              <a:t>they must never be holding more than one search result card at a time.</a:t>
            </a:r>
            <a:r>
              <a:rPr lang="en-US" sz="1200" dirty="0">
                <a:latin typeface="Fanwood"/>
                <a:cs typeface="Fanwood"/>
              </a:rPr>
              <a:t> </a:t>
            </a:r>
          </a:p>
          <a:p>
            <a:pPr marL="171450" lvl="0" indent="-171450" fontAlgn="base">
              <a:buFont typeface="Arial"/>
              <a:buChar char="•"/>
            </a:pPr>
            <a:r>
              <a:rPr lang="en-US" sz="1200" dirty="0">
                <a:latin typeface="Fanwood"/>
                <a:cs typeface="Fanwood"/>
              </a:rPr>
              <a:t>When time runs out, teams have 1-2 minutes to discuss and prepare their argument.</a:t>
            </a:r>
          </a:p>
          <a:p>
            <a:pPr marL="171450" lvl="0" indent="-171450" fontAlgn="base">
              <a:buFont typeface="Arial"/>
              <a:buChar char="•"/>
            </a:pPr>
            <a:r>
              <a:rPr lang="en-US" sz="1200" dirty="0">
                <a:latin typeface="Fanwood"/>
                <a:cs typeface="Fanwood"/>
              </a:rPr>
              <a:t>At the end of the round, each team needs one card they use to </a:t>
            </a:r>
            <a:endParaRPr lang="en-US" sz="1200" dirty="0" smtClean="0">
              <a:latin typeface="Fanwood"/>
              <a:cs typeface="Fanwood"/>
            </a:endParaRPr>
          </a:p>
          <a:p>
            <a:pPr marL="680862" lvl="1" indent="-171450" fontAlgn="base">
              <a:buFont typeface="Arial"/>
              <a:buChar char="•"/>
            </a:pPr>
            <a:r>
              <a:rPr lang="en-US" sz="1200" dirty="0" smtClean="0">
                <a:latin typeface="Fanwood"/>
                <a:cs typeface="Fanwood"/>
              </a:rPr>
              <a:t>answer </a:t>
            </a:r>
            <a:r>
              <a:rPr lang="en-US" sz="1200" dirty="0">
                <a:latin typeface="Fanwood"/>
                <a:cs typeface="Fanwood"/>
              </a:rPr>
              <a:t>the original search </a:t>
            </a:r>
            <a:r>
              <a:rPr lang="en-US" sz="1200" dirty="0" smtClean="0">
                <a:latin typeface="Fanwood"/>
                <a:cs typeface="Fanwood"/>
              </a:rPr>
              <a:t>query</a:t>
            </a:r>
          </a:p>
          <a:p>
            <a:pPr marL="680862" lvl="1" indent="-171450" fontAlgn="base">
              <a:buFont typeface="Arial"/>
              <a:buChar char="•"/>
            </a:pPr>
            <a:r>
              <a:rPr lang="en-US" sz="1200" dirty="0" smtClean="0">
                <a:latin typeface="Fanwood"/>
                <a:cs typeface="Fanwood"/>
              </a:rPr>
              <a:t>explain </a:t>
            </a:r>
            <a:r>
              <a:rPr lang="en-US" sz="1200" dirty="0">
                <a:latin typeface="Fanwood"/>
                <a:cs typeface="Fanwood"/>
              </a:rPr>
              <a:t>why they chose the </a:t>
            </a:r>
            <a:r>
              <a:rPr lang="en-US" sz="1200" dirty="0" smtClean="0">
                <a:latin typeface="Fanwood"/>
                <a:cs typeface="Fanwood"/>
              </a:rPr>
              <a:t>source</a:t>
            </a:r>
          </a:p>
          <a:p>
            <a:pPr marL="680862" lvl="1" indent="-171450" fontAlgn="base">
              <a:buFont typeface="Arial"/>
              <a:buChar char="•"/>
            </a:pPr>
            <a:r>
              <a:rPr lang="en-US" sz="1200" dirty="0" smtClean="0">
                <a:latin typeface="Fanwood"/>
                <a:cs typeface="Fanwood"/>
              </a:rPr>
              <a:t>why </a:t>
            </a:r>
            <a:r>
              <a:rPr lang="en-US" sz="1200" dirty="0">
                <a:latin typeface="Fanwood"/>
                <a:cs typeface="Fanwood"/>
              </a:rPr>
              <a:t>their source should be trusted</a:t>
            </a:r>
          </a:p>
          <a:p>
            <a:pPr marL="171450" lvl="0" indent="-171450">
              <a:buFont typeface="Arial"/>
              <a:buChar char="•"/>
            </a:pPr>
            <a:r>
              <a:rPr lang="en-US" sz="1200" dirty="0">
                <a:latin typeface="Fanwood"/>
                <a:cs typeface="Fanwood"/>
              </a:rPr>
              <a:t>The facilitator will judge the “winner” of each round.</a:t>
            </a:r>
          </a:p>
          <a:p>
            <a:r>
              <a:rPr lang="en-US" sz="1200" dirty="0">
                <a:latin typeface="Fanwood"/>
                <a:cs typeface="Fanwood"/>
              </a:rPr>
              <a:t> </a:t>
            </a:r>
          </a:p>
          <a:p>
            <a:r>
              <a:rPr lang="en-US" sz="1200" dirty="0" smtClean="0">
                <a:latin typeface="Fanwood"/>
                <a:cs typeface="Fanwood"/>
              </a:rPr>
              <a:t> </a:t>
            </a:r>
            <a:endParaRPr lang="en-US" sz="1200" b="1" dirty="0">
              <a:latin typeface="Fanwood"/>
              <a:cs typeface="Fanwood"/>
            </a:endParaRPr>
          </a:p>
        </p:txBody>
      </p:sp>
    </p:spTree>
    <p:extLst>
      <p:ext uri="{BB962C8B-B14F-4D97-AF65-F5344CB8AC3E}">
        <p14:creationId xmlns:p14="http://schemas.microsoft.com/office/powerpoint/2010/main" val="693678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866" y="220134"/>
            <a:ext cx="7128933" cy="3508652"/>
          </a:xfrm>
          <a:prstGeom prst="rect">
            <a:avLst/>
          </a:prstGeom>
          <a:noFill/>
        </p:spPr>
        <p:txBody>
          <a:bodyPr wrap="square" rtlCol="0">
            <a:spAutoFit/>
          </a:bodyPr>
          <a:lstStyle/>
          <a:p>
            <a:r>
              <a:rPr lang="en-US" sz="1400" b="1" dirty="0" smtClean="0">
                <a:solidFill>
                  <a:srgbClr val="FF0000"/>
                </a:solidFill>
                <a:latin typeface="Fanwood"/>
                <a:cs typeface="Fanwood"/>
              </a:rPr>
              <a:t>Post-Round Discussion Questions</a:t>
            </a:r>
            <a:endParaRPr lang="en-US" sz="1400" dirty="0" smtClean="0">
              <a:solidFill>
                <a:srgbClr val="FF0000"/>
              </a:solidFill>
              <a:latin typeface="Fanwood"/>
              <a:cs typeface="Fanwood"/>
            </a:endParaRPr>
          </a:p>
          <a:p>
            <a:pPr marL="171450" lvl="0" indent="-171450">
              <a:buFont typeface="Arial"/>
              <a:buChar char="•"/>
            </a:pPr>
            <a:r>
              <a:rPr lang="en-US" sz="1200" dirty="0" smtClean="0">
                <a:latin typeface="Fanwood"/>
                <a:cs typeface="Fanwood"/>
              </a:rPr>
              <a:t>Why did you choose this card? Why do you think it’s the best result?</a:t>
            </a:r>
          </a:p>
          <a:p>
            <a:pPr marL="171450" lvl="0" indent="-171450">
              <a:buFont typeface="Arial"/>
              <a:buChar char="•"/>
            </a:pPr>
            <a:r>
              <a:rPr lang="en-US" sz="1200" dirty="0" smtClean="0">
                <a:latin typeface="Fanwood"/>
                <a:cs typeface="Fanwood"/>
              </a:rPr>
              <a:t>Which factors did you think influenced your decision?</a:t>
            </a:r>
          </a:p>
          <a:p>
            <a:pPr marL="171450" lvl="0" indent="-171450">
              <a:buFont typeface="Arial"/>
              <a:buChar char="•"/>
            </a:pPr>
            <a:r>
              <a:rPr lang="en-US" sz="1200" dirty="0" smtClean="0">
                <a:latin typeface="Fanwood"/>
                <a:cs typeface="Fanwood"/>
              </a:rPr>
              <a:t>When you search for things online, do you look for some of these same factors?</a:t>
            </a:r>
          </a:p>
          <a:p>
            <a:pPr marL="171450" lvl="0" indent="-171450">
              <a:buFont typeface="Arial"/>
              <a:buChar char="•"/>
            </a:pPr>
            <a:r>
              <a:rPr lang="en-US" sz="1200" dirty="0" smtClean="0">
                <a:latin typeface="Fanwood"/>
                <a:cs typeface="Fanwood"/>
              </a:rPr>
              <a:t>What else do you look for?</a:t>
            </a:r>
          </a:p>
          <a:p>
            <a:pPr marL="171450" lvl="0" indent="-171450">
              <a:buFont typeface="Arial"/>
              <a:buChar char="•"/>
            </a:pPr>
            <a:r>
              <a:rPr lang="en-US" sz="1200" dirty="0" smtClean="0">
                <a:latin typeface="Fanwood"/>
                <a:cs typeface="Fanwood"/>
              </a:rPr>
              <a:t>Why is your card better than Team X’s?</a:t>
            </a:r>
          </a:p>
          <a:p>
            <a:r>
              <a:rPr lang="en-US" sz="1200" dirty="0" smtClean="0">
                <a:latin typeface="Fanwood"/>
                <a:cs typeface="Fanwood"/>
              </a:rPr>
              <a:t> </a:t>
            </a:r>
          </a:p>
          <a:p>
            <a:r>
              <a:rPr lang="en-US" sz="1400" b="1" dirty="0" smtClean="0">
                <a:solidFill>
                  <a:srgbClr val="FF0000"/>
                </a:solidFill>
                <a:latin typeface="Fanwood"/>
                <a:cs typeface="Fanwood"/>
              </a:rPr>
              <a:t>Post-Game Discussion Questions</a:t>
            </a:r>
            <a:endParaRPr lang="en-US" sz="1400" dirty="0" smtClean="0">
              <a:solidFill>
                <a:srgbClr val="FF0000"/>
              </a:solidFill>
              <a:latin typeface="Fanwood"/>
              <a:cs typeface="Fanwood"/>
            </a:endParaRPr>
          </a:p>
          <a:p>
            <a:pPr marL="171450" lvl="0" indent="-171450">
              <a:buFont typeface="Arial"/>
              <a:buChar char="•"/>
            </a:pPr>
            <a:r>
              <a:rPr lang="en-US" sz="1200" dirty="0" smtClean="0">
                <a:latin typeface="Fanwood"/>
                <a:cs typeface="Fanwood"/>
              </a:rPr>
              <a:t>As you played this game, did you change your strategies? How so?</a:t>
            </a:r>
          </a:p>
          <a:p>
            <a:pPr marL="171450" lvl="0" indent="-171450">
              <a:buFont typeface="Arial"/>
              <a:buChar char="•"/>
            </a:pPr>
            <a:r>
              <a:rPr lang="en-US" sz="1200" dirty="0" smtClean="0">
                <a:latin typeface="Fanwood"/>
                <a:cs typeface="Fanwood"/>
              </a:rPr>
              <a:t>Which factors do you think are more important than others when you search for information?</a:t>
            </a:r>
          </a:p>
          <a:p>
            <a:pPr marL="171450" lvl="0" indent="-171450">
              <a:buFont typeface="Arial"/>
              <a:buChar char="•"/>
            </a:pPr>
            <a:r>
              <a:rPr lang="en-US" sz="1200" dirty="0" smtClean="0">
                <a:latin typeface="Fanwood"/>
                <a:cs typeface="Fanwood"/>
              </a:rPr>
              <a:t>Are there any things which aren’t on the cards which you think about when you decide if information is good?</a:t>
            </a:r>
          </a:p>
          <a:p>
            <a:pPr marL="171450" lvl="0" indent="-171450">
              <a:buFont typeface="Arial"/>
              <a:buChar char="•"/>
            </a:pPr>
            <a:r>
              <a:rPr lang="en-US" sz="1200" dirty="0" smtClean="0">
                <a:latin typeface="Fanwood"/>
                <a:cs typeface="Fanwood"/>
              </a:rPr>
              <a:t>What would you include in your own media in order to attract other people and look legit to them?</a:t>
            </a:r>
          </a:p>
          <a:p>
            <a:pPr marL="171450" lvl="0" indent="-171450">
              <a:buFont typeface="Arial"/>
              <a:buChar char="•"/>
            </a:pPr>
            <a:endParaRPr lang="en-US" sz="1200" dirty="0">
              <a:latin typeface="Fanwood"/>
              <a:cs typeface="Fanwood"/>
            </a:endParaRPr>
          </a:p>
          <a:p>
            <a:pPr lvl="0" algn="just"/>
            <a:r>
              <a:rPr lang="en-US" sz="1400" b="1" dirty="0" smtClean="0">
                <a:solidFill>
                  <a:srgbClr val="FF0000"/>
                </a:solidFill>
                <a:latin typeface="Fanwood"/>
                <a:cs typeface="Fanwood"/>
              </a:rPr>
              <a:t>Say: </a:t>
            </a:r>
            <a:r>
              <a:rPr lang="en-US" sz="1200" dirty="0" smtClean="0">
                <a:latin typeface="Fanwood"/>
                <a:cs typeface="Fanwood"/>
              </a:rPr>
              <a:t>As each team played the game, their strategies changed. </a:t>
            </a:r>
            <a:r>
              <a:rPr lang="en-US" sz="1200" i="1" dirty="0" smtClean="0">
                <a:latin typeface="Fanwood"/>
                <a:cs typeface="Fanwood"/>
              </a:rPr>
              <a:t>[Link back to the Marshmallow Challenge.]</a:t>
            </a:r>
            <a:r>
              <a:rPr lang="en-US" sz="1200" dirty="0" smtClean="0">
                <a:latin typeface="Fanwood"/>
                <a:cs typeface="Fanwood"/>
              </a:rPr>
              <a:t> Also, we decided that certain things about websites can make us more likely to use or trust a site, such as… </a:t>
            </a:r>
            <a:r>
              <a:rPr lang="en-US" sz="1200" i="1" dirty="0" smtClean="0">
                <a:latin typeface="Fanwood"/>
                <a:cs typeface="Fanwood"/>
              </a:rPr>
              <a:t>[recap what participants said]</a:t>
            </a:r>
            <a:r>
              <a:rPr lang="en-US" sz="1200" dirty="0" smtClean="0">
                <a:latin typeface="Fanwood"/>
                <a:cs typeface="Fanwood"/>
              </a:rPr>
              <a:t>. So, keeping all of that in mind, now, </a:t>
            </a:r>
            <a:r>
              <a:rPr lang="en-US" sz="1200" i="1" dirty="0" smtClean="0">
                <a:latin typeface="Fanwood"/>
                <a:cs typeface="Fanwood"/>
              </a:rPr>
              <a:t>you</a:t>
            </a:r>
            <a:r>
              <a:rPr lang="en-US" sz="1200" dirty="0" smtClean="0">
                <a:latin typeface="Fanwood"/>
                <a:cs typeface="Fanwood"/>
              </a:rPr>
              <a:t> are going to pitch an idea for creating interesting, relevant, and reliable information online. </a:t>
            </a:r>
            <a:endParaRPr lang="en-US" sz="1200" b="1" dirty="0" smtClean="0">
              <a:latin typeface="Fanwood"/>
              <a:cs typeface="Fanwood"/>
            </a:endParaRPr>
          </a:p>
          <a:p>
            <a:endParaRPr lang="en-US" sz="1200" dirty="0">
              <a:latin typeface="Fanwood"/>
              <a:cs typeface="Fanwood"/>
            </a:endParaRPr>
          </a:p>
        </p:txBody>
      </p:sp>
    </p:spTree>
    <p:extLst>
      <p:ext uri="{BB962C8B-B14F-4D97-AF65-F5344CB8AC3E}">
        <p14:creationId xmlns:p14="http://schemas.microsoft.com/office/powerpoint/2010/main" val="2250852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7067" y="156554"/>
            <a:ext cx="3275256" cy="954107"/>
          </a:xfrm>
          <a:prstGeom prst="rect">
            <a:avLst/>
          </a:prstGeom>
          <a:noFill/>
        </p:spPr>
        <p:txBody>
          <a:bodyPr wrap="none" rtlCol="0">
            <a:spAutoFit/>
          </a:bodyPr>
          <a:lstStyle/>
          <a:p>
            <a:r>
              <a:rPr lang="en-US" sz="3600" b="1" dirty="0" smtClean="0">
                <a:solidFill>
                  <a:srgbClr val="FF0000"/>
                </a:solidFill>
                <a:latin typeface="Fanwood"/>
                <a:cs typeface="Fanwood"/>
              </a:rPr>
              <a:t>Media Campaign</a:t>
            </a:r>
          </a:p>
          <a:p>
            <a:r>
              <a:rPr lang="en-US" dirty="0" smtClean="0">
                <a:latin typeface="Fanwood"/>
                <a:cs typeface="Fanwood"/>
              </a:rPr>
              <a:t>(30 minutes)</a:t>
            </a:r>
            <a:endParaRPr lang="en-US" dirty="0">
              <a:latin typeface="Fanwood"/>
              <a:cs typeface="Fanwood"/>
            </a:endParaRPr>
          </a:p>
        </p:txBody>
      </p:sp>
      <p:sp>
        <p:nvSpPr>
          <p:cNvPr id="5" name="TextBox 4"/>
          <p:cNvSpPr txBox="1"/>
          <p:nvPr/>
        </p:nvSpPr>
        <p:spPr>
          <a:xfrm>
            <a:off x="237066" y="1185332"/>
            <a:ext cx="7229825" cy="8094525"/>
          </a:xfrm>
          <a:prstGeom prst="rect">
            <a:avLst/>
          </a:prstGeom>
          <a:noFill/>
        </p:spPr>
        <p:txBody>
          <a:bodyPr wrap="square" rtlCol="0">
            <a:spAutoFit/>
          </a:bodyPr>
          <a:lstStyle/>
          <a:p>
            <a:pPr algn="just"/>
            <a:r>
              <a:rPr lang="en-US" sz="1400" b="1" dirty="0" smtClean="0">
                <a:solidFill>
                  <a:srgbClr val="FF0000"/>
                </a:solidFill>
                <a:latin typeface="Fanwood"/>
                <a:cs typeface="Fanwood"/>
              </a:rPr>
              <a:t>Note</a:t>
            </a:r>
            <a:r>
              <a:rPr lang="en-US" sz="1400" dirty="0" smtClean="0">
                <a:solidFill>
                  <a:srgbClr val="FF0000"/>
                </a:solidFill>
                <a:latin typeface="Fanwood"/>
                <a:cs typeface="Fanwood"/>
              </a:rPr>
              <a:t>: </a:t>
            </a:r>
            <a:r>
              <a:rPr lang="en-US" sz="1200" dirty="0" smtClean="0">
                <a:solidFill>
                  <a:srgbClr val="000000"/>
                </a:solidFill>
                <a:latin typeface="Fanwood"/>
                <a:cs typeface="Fanwood"/>
              </a:rPr>
              <a:t>If participants do not have projects prepared, ask them to imagine that they are advertising a new film/band album/media project of their choice. Having </a:t>
            </a:r>
            <a:r>
              <a:rPr lang="en-US" sz="1200" dirty="0" err="1">
                <a:solidFill>
                  <a:srgbClr val="000000"/>
                </a:solidFill>
                <a:latin typeface="Fanwood"/>
                <a:cs typeface="Fanwood"/>
              </a:rPr>
              <a:t>P</a:t>
            </a:r>
            <a:r>
              <a:rPr lang="en-US" sz="1200" dirty="0" err="1" smtClean="0">
                <a:solidFill>
                  <a:srgbClr val="000000"/>
                </a:solidFill>
                <a:latin typeface="Fanwood"/>
                <a:cs typeface="Fanwood"/>
              </a:rPr>
              <a:t>owerpoint</a:t>
            </a:r>
            <a:r>
              <a:rPr lang="en-US" sz="1200" dirty="0" smtClean="0">
                <a:solidFill>
                  <a:srgbClr val="000000"/>
                </a:solidFill>
                <a:latin typeface="Fanwood"/>
                <a:cs typeface="Fanwood"/>
              </a:rPr>
              <a:t> slides prepared for the social media campaign content is also helpful for visual learners. Additionally, although this activity is designed for three groups, it is easily adaptable for a different number of groups.</a:t>
            </a:r>
            <a:endParaRPr lang="en-US" sz="1200" b="1" dirty="0" smtClean="0">
              <a:solidFill>
                <a:srgbClr val="000000"/>
              </a:solidFill>
              <a:latin typeface="Fanwood"/>
              <a:cs typeface="Fanwood"/>
            </a:endParaRPr>
          </a:p>
          <a:p>
            <a:pPr algn="just"/>
            <a:endParaRPr lang="en-US" sz="1400" b="1" dirty="0" smtClean="0">
              <a:solidFill>
                <a:srgbClr val="953735"/>
              </a:solidFill>
              <a:latin typeface="Fanwood"/>
              <a:cs typeface="Fanwood"/>
            </a:endParaRPr>
          </a:p>
          <a:p>
            <a:pPr algn="just"/>
            <a:r>
              <a:rPr lang="en-US" sz="1400" b="1" dirty="0" smtClean="0">
                <a:solidFill>
                  <a:srgbClr val="FF0000"/>
                </a:solidFill>
                <a:latin typeface="Fanwood"/>
                <a:cs typeface="Fanwood"/>
              </a:rPr>
              <a:t>Goal: </a:t>
            </a:r>
            <a:r>
              <a:rPr lang="en-US" sz="1200" dirty="0" smtClean="0">
                <a:solidFill>
                  <a:srgbClr val="000000"/>
                </a:solidFill>
                <a:latin typeface="Fanwood"/>
                <a:cs typeface="Fanwood"/>
              </a:rPr>
              <a:t>To explore how participants can leverage social media outside of a personal context. In order to “make it big” online, reaching out to real, individual people is critical. Remember to post regularly/schedule new content to be posted!</a:t>
            </a:r>
          </a:p>
          <a:p>
            <a:pPr algn="just"/>
            <a:endParaRPr lang="en-US" sz="1200" dirty="0">
              <a:latin typeface="Fanwood"/>
              <a:cs typeface="Fanwood"/>
            </a:endParaRPr>
          </a:p>
          <a:p>
            <a:pPr algn="just"/>
            <a:r>
              <a:rPr lang="en-US" sz="1400" b="1" dirty="0" smtClean="0">
                <a:solidFill>
                  <a:srgbClr val="FF0000"/>
                </a:solidFill>
                <a:latin typeface="Fanwood"/>
                <a:cs typeface="Fanwood"/>
              </a:rPr>
              <a:t>Materials: </a:t>
            </a:r>
            <a:r>
              <a:rPr lang="en-US" sz="1200" dirty="0" smtClean="0">
                <a:solidFill>
                  <a:srgbClr val="000000"/>
                </a:solidFill>
                <a:latin typeface="Fanwood"/>
                <a:cs typeface="Fanwood"/>
              </a:rPr>
              <a:t>Flipchart, markers, art supplies, </a:t>
            </a:r>
            <a:r>
              <a:rPr lang="en-US" sz="1200" dirty="0" err="1">
                <a:solidFill>
                  <a:srgbClr val="000000"/>
                </a:solidFill>
                <a:latin typeface="Fanwood"/>
                <a:cs typeface="Fanwood"/>
              </a:rPr>
              <a:t>P</a:t>
            </a:r>
            <a:r>
              <a:rPr lang="en-US" sz="1200" dirty="0" err="1" smtClean="0">
                <a:solidFill>
                  <a:srgbClr val="000000"/>
                </a:solidFill>
                <a:latin typeface="Fanwood"/>
                <a:cs typeface="Fanwood"/>
              </a:rPr>
              <a:t>owerpoint</a:t>
            </a:r>
            <a:r>
              <a:rPr lang="en-US" sz="1200" dirty="0" smtClean="0">
                <a:solidFill>
                  <a:srgbClr val="000000"/>
                </a:solidFill>
                <a:latin typeface="Fanwood"/>
                <a:cs typeface="Fanwood"/>
              </a:rPr>
              <a:t> slides (optional)</a:t>
            </a:r>
          </a:p>
          <a:p>
            <a:pPr algn="just"/>
            <a:endParaRPr lang="en-US" sz="1400" b="1" dirty="0">
              <a:solidFill>
                <a:srgbClr val="953735"/>
              </a:solidFill>
              <a:latin typeface="Fanwood"/>
              <a:cs typeface="Fanwood"/>
            </a:endParaRPr>
          </a:p>
          <a:p>
            <a:pPr algn="just"/>
            <a:r>
              <a:rPr lang="en-US" sz="1400" b="1" dirty="0" smtClean="0">
                <a:solidFill>
                  <a:srgbClr val="FF0000"/>
                </a:solidFill>
                <a:latin typeface="Fanwood"/>
                <a:cs typeface="Fanwood"/>
              </a:rPr>
              <a:t>Say: </a:t>
            </a:r>
            <a:r>
              <a:rPr lang="en-US" sz="1200" dirty="0" smtClean="0">
                <a:latin typeface="Fanwood"/>
                <a:cs typeface="Fanwood"/>
              </a:rPr>
              <a:t>We’ve talked about how to search and evaluate information and the ways that people view that information. In this next activity, you’ll be creating information</a:t>
            </a:r>
            <a:r>
              <a:rPr lang="en-US" sz="1200" dirty="0">
                <a:latin typeface="Fanwood"/>
                <a:cs typeface="Fanwood"/>
              </a:rPr>
              <a:t> </a:t>
            </a:r>
            <a:r>
              <a:rPr lang="en-US" sz="1200" dirty="0" smtClean="0">
                <a:latin typeface="Fanwood"/>
                <a:cs typeface="Fanwood"/>
              </a:rPr>
              <a:t>and social media to promote your projects and build community online. </a:t>
            </a:r>
          </a:p>
          <a:p>
            <a:pPr algn="just"/>
            <a:endParaRPr lang="en-US" sz="1200" dirty="0">
              <a:solidFill>
                <a:srgbClr val="FF0000"/>
              </a:solidFill>
              <a:latin typeface="Fanwood"/>
              <a:cs typeface="Fanwood"/>
            </a:endParaRPr>
          </a:p>
          <a:p>
            <a:pPr algn="just"/>
            <a:r>
              <a:rPr lang="en-US" sz="1400" b="1" dirty="0" smtClean="0">
                <a:solidFill>
                  <a:srgbClr val="FF0000"/>
                </a:solidFill>
                <a:latin typeface="Fanwood"/>
                <a:cs typeface="Fanwood"/>
              </a:rPr>
              <a:t>Things You Can Do in a Social Media Campaign: </a:t>
            </a:r>
          </a:p>
          <a:p>
            <a:pPr algn="just"/>
            <a:endParaRPr lang="en-US" sz="1200" i="1" dirty="0">
              <a:solidFill>
                <a:srgbClr val="000000"/>
              </a:solidFill>
              <a:latin typeface="Fanwood"/>
              <a:cs typeface="Fanwood"/>
            </a:endParaRPr>
          </a:p>
          <a:p>
            <a:pPr marL="171450" indent="-171450" algn="just">
              <a:buFont typeface="Arial"/>
              <a:buChar char="•"/>
            </a:pPr>
            <a:r>
              <a:rPr lang="en-US" sz="1200" dirty="0" smtClean="0">
                <a:latin typeface="Fanwood"/>
                <a:cs typeface="Fanwood"/>
              </a:rPr>
              <a:t>Create a </a:t>
            </a:r>
            <a:r>
              <a:rPr lang="en-US" sz="1200" b="1" dirty="0" smtClean="0">
                <a:latin typeface="Fanwood"/>
                <a:cs typeface="Fanwood"/>
              </a:rPr>
              <a:t>Facebook Page</a:t>
            </a:r>
            <a:r>
              <a:rPr lang="en-US" sz="1200" dirty="0" smtClean="0">
                <a:latin typeface="Fanwood"/>
                <a:cs typeface="Fanwood"/>
              </a:rPr>
              <a:t> &amp; </a:t>
            </a:r>
            <a:r>
              <a:rPr lang="en-US" sz="1200" b="1" dirty="0" smtClean="0">
                <a:latin typeface="Fanwood"/>
                <a:cs typeface="Fanwood"/>
              </a:rPr>
              <a:t>Group</a:t>
            </a:r>
            <a:endParaRPr lang="en-US" sz="1200" dirty="0" smtClean="0">
              <a:latin typeface="Fanwood"/>
              <a:cs typeface="Fanwood"/>
            </a:endParaRPr>
          </a:p>
          <a:p>
            <a:pPr marL="171450" indent="-171450" algn="just">
              <a:buFont typeface="Arial"/>
              <a:buChar char="•"/>
            </a:pPr>
            <a:r>
              <a:rPr lang="en-US" sz="1200" dirty="0" smtClean="0">
                <a:latin typeface="Fanwood"/>
                <a:cs typeface="Fanwood"/>
              </a:rPr>
              <a:t>Use </a:t>
            </a:r>
            <a:r>
              <a:rPr lang="en-US" sz="1200" b="1" dirty="0" smtClean="0">
                <a:latin typeface="Fanwood"/>
                <a:cs typeface="Fanwood"/>
              </a:rPr>
              <a:t>Twitter</a:t>
            </a:r>
            <a:r>
              <a:rPr lang="en-US" sz="1200" dirty="0" smtClean="0">
                <a:latin typeface="Fanwood"/>
                <a:cs typeface="Fanwood"/>
              </a:rPr>
              <a:t> – engage in conversation &amp; respond to followers, introduce #</a:t>
            </a:r>
            <a:r>
              <a:rPr lang="en-US" sz="1200" dirty="0" err="1" smtClean="0">
                <a:latin typeface="Fanwood"/>
                <a:cs typeface="Fanwood"/>
              </a:rPr>
              <a:t>hashtags</a:t>
            </a:r>
            <a:endParaRPr lang="en-US" sz="1200" dirty="0" smtClean="0">
              <a:latin typeface="Fanwood"/>
              <a:cs typeface="Fanwood"/>
            </a:endParaRPr>
          </a:p>
          <a:p>
            <a:pPr marL="171450" indent="-171450" algn="just">
              <a:buFont typeface="Arial"/>
              <a:buChar char="•"/>
            </a:pPr>
            <a:r>
              <a:rPr lang="en-US" sz="1200" b="1" dirty="0" smtClean="0">
                <a:latin typeface="Fanwood"/>
                <a:cs typeface="Fanwood"/>
              </a:rPr>
              <a:t>YouTube</a:t>
            </a:r>
            <a:r>
              <a:rPr lang="en-US" sz="1200" dirty="0" smtClean="0">
                <a:latin typeface="Fanwood"/>
                <a:cs typeface="Fanwood"/>
              </a:rPr>
              <a:t> video – if you create a video on YouTube, post some behind-the-scenes material and other “bonus” content</a:t>
            </a:r>
          </a:p>
          <a:p>
            <a:pPr marL="171450" indent="-171450" algn="just">
              <a:buFont typeface="Arial"/>
              <a:buChar char="•"/>
            </a:pPr>
            <a:r>
              <a:rPr lang="en-US" sz="1200" b="1" dirty="0" smtClean="0">
                <a:latin typeface="Fanwood"/>
                <a:cs typeface="Fanwood"/>
              </a:rPr>
              <a:t>Mentors</a:t>
            </a:r>
            <a:r>
              <a:rPr lang="en-US" sz="1200" dirty="0" smtClean="0">
                <a:latin typeface="Fanwood"/>
                <a:cs typeface="Fanwood"/>
              </a:rPr>
              <a:t> – contact mentors/role models with personal e-mails, because you never know when they might respond and help you out, give advice, or promote your work</a:t>
            </a:r>
          </a:p>
          <a:p>
            <a:pPr marL="171450" indent="-171450" algn="just">
              <a:buFont typeface="Arial"/>
              <a:buChar char="•"/>
            </a:pPr>
            <a:r>
              <a:rPr lang="en-US" sz="1200" b="1" dirty="0" err="1" smtClean="0">
                <a:latin typeface="Fanwood"/>
                <a:cs typeface="Fanwood"/>
              </a:rPr>
              <a:t>Change.org</a:t>
            </a:r>
            <a:r>
              <a:rPr lang="en-US" sz="1200" dirty="0" smtClean="0">
                <a:latin typeface="Fanwood"/>
                <a:cs typeface="Fanwood"/>
              </a:rPr>
              <a:t> – A social networking site that connects people, empowering local groups to fight for causes that they believe in. (Notable example: the </a:t>
            </a:r>
            <a:r>
              <a:rPr lang="en-US" sz="1200" dirty="0" err="1" smtClean="0">
                <a:latin typeface="Fanwood"/>
                <a:cs typeface="Fanwood"/>
              </a:rPr>
              <a:t>Trayvon</a:t>
            </a:r>
            <a:r>
              <a:rPr lang="en-US" sz="1200" dirty="0" smtClean="0">
                <a:latin typeface="Fanwood"/>
                <a:cs typeface="Fanwood"/>
              </a:rPr>
              <a:t> Martin case: </a:t>
            </a:r>
            <a:br>
              <a:rPr lang="en-US" sz="1200" dirty="0" smtClean="0">
                <a:latin typeface="Fanwood"/>
                <a:cs typeface="Fanwood"/>
              </a:rPr>
            </a:br>
            <a:r>
              <a:rPr lang="en-US" sz="1000" dirty="0" smtClean="0">
                <a:latin typeface="Fanwood"/>
                <a:cs typeface="Fanwood"/>
                <a:hlinkClick r:id="rId2"/>
              </a:rPr>
              <a:t>http://articles.latimes.com/2012/mar/26/nation/la-na-nn-trayvon-martin-case-poll-petition-20120326</a:t>
            </a:r>
            <a:r>
              <a:rPr lang="en-US" sz="1000" dirty="0" smtClean="0">
                <a:latin typeface="Fanwood"/>
                <a:cs typeface="Fanwood"/>
              </a:rPr>
              <a:t> </a:t>
            </a:r>
            <a:endParaRPr lang="en-US" sz="1000" b="1" dirty="0" smtClean="0">
              <a:latin typeface="Fanwood"/>
              <a:cs typeface="Fanwood"/>
            </a:endParaRPr>
          </a:p>
          <a:p>
            <a:pPr marL="171450" indent="-171450" algn="just">
              <a:buFont typeface="Arial"/>
              <a:buChar char="•"/>
            </a:pPr>
            <a:r>
              <a:rPr lang="en-US" sz="1200" b="1" dirty="0" err="1" smtClean="0">
                <a:latin typeface="Fanwood"/>
                <a:cs typeface="Fanwood"/>
              </a:rPr>
              <a:t>Kickstarter.org</a:t>
            </a:r>
            <a:r>
              <a:rPr lang="en-US" sz="1200" dirty="0" smtClean="0">
                <a:latin typeface="Fanwood"/>
                <a:cs typeface="Fanwood"/>
              </a:rPr>
              <a:t> – People go to </a:t>
            </a:r>
            <a:r>
              <a:rPr lang="en-US" sz="1200" dirty="0" err="1" smtClean="0">
                <a:latin typeface="Fanwood"/>
                <a:cs typeface="Fanwood"/>
              </a:rPr>
              <a:t>Kickstarter</a:t>
            </a:r>
            <a:r>
              <a:rPr lang="en-US" sz="1200" dirty="0">
                <a:latin typeface="Fanwood"/>
                <a:cs typeface="Fanwood"/>
              </a:rPr>
              <a:t> </a:t>
            </a:r>
            <a:r>
              <a:rPr lang="en-US" sz="1200" dirty="0" smtClean="0">
                <a:latin typeface="Fanwood"/>
                <a:cs typeface="Fanwood"/>
              </a:rPr>
              <a:t>to build community around their projects. It’s inspiring to be supported by strangers who are discovering your ideas for the first time. The community can give you feedback, press, and support.</a:t>
            </a:r>
          </a:p>
          <a:p>
            <a:pPr marL="171450" indent="-171450" algn="just">
              <a:buFont typeface="Arial"/>
              <a:buChar char="•"/>
            </a:pPr>
            <a:r>
              <a:rPr lang="en-US" sz="1200" b="1" dirty="0" smtClean="0">
                <a:latin typeface="Fanwood"/>
                <a:cs typeface="Fanwood"/>
              </a:rPr>
              <a:t>Interlinking</a:t>
            </a:r>
            <a:r>
              <a:rPr lang="en-US" sz="1200" dirty="0" smtClean="0">
                <a:latin typeface="Fanwood"/>
                <a:cs typeface="Fanwood"/>
              </a:rPr>
              <a:t> – within your online content, link to other content you’ve created, in order to keep people looking at your content for a longer period of time. </a:t>
            </a:r>
          </a:p>
          <a:p>
            <a:pPr marL="171450" indent="-171450" algn="just">
              <a:buFont typeface="Arial"/>
              <a:buChar char="•"/>
            </a:pPr>
            <a:endParaRPr lang="en-US" sz="1200" b="1" dirty="0">
              <a:latin typeface="Fanwood"/>
              <a:cs typeface="Fanwood"/>
            </a:endParaRPr>
          </a:p>
          <a:p>
            <a:pPr algn="just"/>
            <a:r>
              <a:rPr lang="en-US" sz="1400" b="1" dirty="0" smtClean="0">
                <a:solidFill>
                  <a:srgbClr val="FF0000"/>
                </a:solidFill>
                <a:latin typeface="Fanwood"/>
                <a:cs typeface="Fanwood"/>
              </a:rPr>
              <a:t>Say: </a:t>
            </a:r>
            <a:r>
              <a:rPr lang="en-US" sz="1200" dirty="0" smtClean="0">
                <a:solidFill>
                  <a:srgbClr val="000000"/>
                </a:solidFill>
                <a:latin typeface="Fanwood"/>
                <a:cs typeface="Fanwood"/>
              </a:rPr>
              <a:t>Are there other social media strategies that you’ve seen or liked which might be useful to think about for this activity? For this activity, you’ll be working in three different groups to use social media to promote your work for three different audiences: </a:t>
            </a:r>
            <a:r>
              <a:rPr lang="en-US" sz="1200" b="1" dirty="0" smtClean="0">
                <a:solidFill>
                  <a:srgbClr val="000000"/>
                </a:solidFill>
                <a:latin typeface="Fanwood"/>
                <a:cs typeface="Fanwood"/>
              </a:rPr>
              <a:t>peers in your community, government, </a:t>
            </a:r>
            <a:r>
              <a:rPr lang="en-US" sz="1200" dirty="0" smtClean="0">
                <a:solidFill>
                  <a:srgbClr val="000000"/>
                </a:solidFill>
                <a:latin typeface="Fanwood"/>
                <a:cs typeface="Fanwood"/>
              </a:rPr>
              <a:t>and</a:t>
            </a:r>
            <a:r>
              <a:rPr lang="en-US" sz="1200" b="1" dirty="0" smtClean="0">
                <a:solidFill>
                  <a:srgbClr val="000000"/>
                </a:solidFill>
                <a:latin typeface="Fanwood"/>
                <a:cs typeface="Fanwood"/>
              </a:rPr>
              <a:t> parents/teachers/adults in the community.</a:t>
            </a:r>
          </a:p>
          <a:p>
            <a:pPr algn="just"/>
            <a:endParaRPr lang="en-US" sz="1200" b="1" dirty="0">
              <a:solidFill>
                <a:srgbClr val="000000"/>
              </a:solidFill>
              <a:latin typeface="Fanwood"/>
              <a:cs typeface="Fanwood"/>
            </a:endParaRPr>
          </a:p>
          <a:p>
            <a:pPr algn="just"/>
            <a:r>
              <a:rPr lang="en-US" sz="1200" i="1" dirty="0" smtClean="0">
                <a:solidFill>
                  <a:srgbClr val="000000"/>
                </a:solidFill>
                <a:latin typeface="Fanwood"/>
                <a:cs typeface="Fanwood"/>
              </a:rPr>
              <a:t>[Divide participants into groups and assign them to different audiences.]</a:t>
            </a:r>
          </a:p>
          <a:p>
            <a:pPr algn="just"/>
            <a:endParaRPr lang="en-US" sz="1200" i="1" dirty="0">
              <a:solidFill>
                <a:srgbClr val="000000"/>
              </a:solidFill>
              <a:latin typeface="Fanwood"/>
              <a:cs typeface="Fanwood"/>
            </a:endParaRPr>
          </a:p>
          <a:p>
            <a:pPr algn="just"/>
            <a:r>
              <a:rPr lang="en-US" sz="1400" b="1" dirty="0" smtClean="0">
                <a:solidFill>
                  <a:srgbClr val="FF0000"/>
                </a:solidFill>
                <a:latin typeface="Fanwood"/>
                <a:cs typeface="Fanwood"/>
              </a:rPr>
              <a:t>Say: </a:t>
            </a:r>
            <a:r>
              <a:rPr lang="en-US" sz="1200" dirty="0" smtClean="0">
                <a:solidFill>
                  <a:srgbClr val="000000"/>
                </a:solidFill>
                <a:latin typeface="Fanwood"/>
                <a:cs typeface="Fanwood"/>
              </a:rPr>
              <a:t>Each team is going to create a plan for how to get the word out about your project to that audience! Remember to think about Facebook, Twitter, and other social media. Each group has a pad of paper, markers, and art supplies. In </a:t>
            </a:r>
            <a:r>
              <a:rPr lang="en-US" sz="1200" b="1" dirty="0" smtClean="0">
                <a:solidFill>
                  <a:srgbClr val="000000"/>
                </a:solidFill>
                <a:latin typeface="Fanwood"/>
                <a:cs typeface="Fanwood"/>
              </a:rPr>
              <a:t>18 minutes</a:t>
            </a:r>
            <a:r>
              <a:rPr lang="en-US" sz="1200" dirty="0" smtClean="0">
                <a:solidFill>
                  <a:srgbClr val="000000"/>
                </a:solidFill>
                <a:latin typeface="Fanwood"/>
                <a:cs typeface="Fanwood"/>
              </a:rPr>
              <a:t>, we’ll come back together, and each team and present their media promotion idea.</a:t>
            </a:r>
            <a:endParaRPr lang="en-US" sz="1200" i="1" dirty="0" smtClean="0">
              <a:solidFill>
                <a:srgbClr val="000000"/>
              </a:solidFill>
              <a:latin typeface="Fanwood"/>
              <a:cs typeface="Fanwood"/>
            </a:endParaRPr>
          </a:p>
          <a:p>
            <a:pPr algn="just"/>
            <a:endParaRPr lang="en-US" sz="1200" i="1" dirty="0">
              <a:solidFill>
                <a:srgbClr val="000000"/>
              </a:solidFill>
              <a:latin typeface="Fanwood"/>
              <a:cs typeface="Fanwood"/>
            </a:endParaRPr>
          </a:p>
          <a:p>
            <a:pPr algn="just"/>
            <a:endParaRPr lang="en-US" sz="1200" i="1" dirty="0" smtClean="0">
              <a:solidFill>
                <a:srgbClr val="000000"/>
              </a:solidFill>
              <a:latin typeface="Fanwood"/>
              <a:cs typeface="Fanwood"/>
            </a:endParaRPr>
          </a:p>
          <a:p>
            <a:pPr algn="just"/>
            <a:endParaRPr lang="en-US" sz="1200" i="1" dirty="0">
              <a:solidFill>
                <a:srgbClr val="000000"/>
              </a:solidFill>
              <a:latin typeface="Fanwood"/>
              <a:cs typeface="Fanwood"/>
            </a:endParaRPr>
          </a:p>
          <a:p>
            <a:pPr algn="just"/>
            <a:endParaRPr lang="en-US" sz="1200" dirty="0" smtClean="0">
              <a:latin typeface="Fanwood"/>
              <a:cs typeface="Fanwood"/>
            </a:endParaRPr>
          </a:p>
        </p:txBody>
      </p:sp>
    </p:spTree>
    <p:extLst>
      <p:ext uri="{BB962C8B-B14F-4D97-AF65-F5344CB8AC3E}">
        <p14:creationId xmlns:p14="http://schemas.microsoft.com/office/powerpoint/2010/main" val="26313111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8668" y="364229"/>
            <a:ext cx="3326552" cy="954107"/>
          </a:xfrm>
          <a:prstGeom prst="rect">
            <a:avLst/>
          </a:prstGeom>
          <a:noFill/>
        </p:spPr>
        <p:txBody>
          <a:bodyPr wrap="none" rtlCol="0">
            <a:spAutoFit/>
          </a:bodyPr>
          <a:lstStyle/>
          <a:p>
            <a:r>
              <a:rPr lang="en-US" sz="3600" b="1" dirty="0" smtClean="0">
                <a:solidFill>
                  <a:srgbClr val="FF0000"/>
                </a:solidFill>
                <a:latin typeface="Fanwood"/>
                <a:cs typeface="Fanwood"/>
              </a:rPr>
              <a:t>Debrief/</a:t>
            </a:r>
            <a:r>
              <a:rPr lang="en-US" sz="3600" b="1" dirty="0" err="1" smtClean="0">
                <a:solidFill>
                  <a:srgbClr val="FF0000"/>
                </a:solidFill>
                <a:latin typeface="Fanwood"/>
                <a:cs typeface="Fanwood"/>
              </a:rPr>
              <a:t>Shareout</a:t>
            </a:r>
            <a:endParaRPr lang="en-US" sz="3600" b="1" dirty="0" smtClean="0">
              <a:solidFill>
                <a:srgbClr val="FF0000"/>
              </a:solidFill>
              <a:latin typeface="Fanwood"/>
              <a:cs typeface="Fanwood"/>
            </a:endParaRPr>
          </a:p>
          <a:p>
            <a:r>
              <a:rPr lang="en-US" dirty="0" smtClean="0">
                <a:latin typeface="Fanwood"/>
                <a:cs typeface="Fanwood"/>
              </a:rPr>
              <a:t>(12 minutes)</a:t>
            </a:r>
            <a:endParaRPr lang="en-US" dirty="0">
              <a:latin typeface="Fanwood"/>
              <a:cs typeface="Fanwood"/>
            </a:endParaRPr>
          </a:p>
        </p:txBody>
      </p:sp>
      <p:sp>
        <p:nvSpPr>
          <p:cNvPr id="5" name="TextBox 4"/>
          <p:cNvSpPr txBox="1"/>
          <p:nvPr/>
        </p:nvSpPr>
        <p:spPr>
          <a:xfrm>
            <a:off x="338668" y="1318336"/>
            <a:ext cx="7205202" cy="1600438"/>
          </a:xfrm>
          <a:prstGeom prst="rect">
            <a:avLst/>
          </a:prstGeom>
          <a:noFill/>
        </p:spPr>
        <p:txBody>
          <a:bodyPr wrap="square" rtlCol="0">
            <a:spAutoFit/>
          </a:bodyPr>
          <a:lstStyle/>
          <a:p>
            <a:r>
              <a:rPr lang="en-US" sz="1200" i="1" dirty="0" smtClean="0">
                <a:latin typeface="Fanwood"/>
                <a:cs typeface="Fanwood"/>
              </a:rPr>
              <a:t>[Ask participants to share their designs/artwork/new media.]</a:t>
            </a:r>
          </a:p>
          <a:p>
            <a:endParaRPr lang="en-US" sz="1200" i="1" dirty="0">
              <a:latin typeface="Fanwood"/>
              <a:cs typeface="Fanwood"/>
            </a:endParaRPr>
          </a:p>
          <a:p>
            <a:r>
              <a:rPr lang="en-US" sz="1400" b="1" dirty="0" smtClean="0">
                <a:solidFill>
                  <a:srgbClr val="FF0000"/>
                </a:solidFill>
                <a:latin typeface="Fanwood"/>
                <a:cs typeface="Fanwood"/>
              </a:rPr>
              <a:t>Say: </a:t>
            </a:r>
          </a:p>
          <a:p>
            <a:pPr marL="171450" indent="-171450">
              <a:buFont typeface="Arial"/>
              <a:buChar char="•"/>
            </a:pPr>
            <a:r>
              <a:rPr lang="en-US" sz="1200" dirty="0" smtClean="0">
                <a:latin typeface="Fanwood"/>
                <a:cs typeface="Fanwood"/>
              </a:rPr>
              <a:t>Would the same “plan” work for all three audiences? Why/why not?</a:t>
            </a:r>
          </a:p>
          <a:p>
            <a:pPr marL="171450" indent="-171450">
              <a:buFont typeface="Arial"/>
              <a:buChar char="•"/>
            </a:pPr>
            <a:r>
              <a:rPr lang="en-US" sz="1200" dirty="0" smtClean="0">
                <a:latin typeface="Fanwood"/>
                <a:cs typeface="Fanwood"/>
              </a:rPr>
              <a:t>What are other ideas you can think of?</a:t>
            </a:r>
          </a:p>
          <a:p>
            <a:pPr marL="171450" indent="-171450">
              <a:buFont typeface="Arial"/>
              <a:buChar char="•"/>
            </a:pPr>
            <a:r>
              <a:rPr lang="en-US" sz="1200" dirty="0" smtClean="0">
                <a:latin typeface="Fanwood"/>
                <a:cs typeface="Fanwood"/>
              </a:rPr>
              <a:t>How will you actually make these ideas happen in the future?</a:t>
            </a:r>
          </a:p>
          <a:p>
            <a:pPr marL="171450" indent="-171450">
              <a:buFont typeface="Arial"/>
              <a:buChar char="•"/>
            </a:pPr>
            <a:r>
              <a:rPr lang="en-US" sz="1200" dirty="0" smtClean="0">
                <a:latin typeface="Fanwood"/>
                <a:cs typeface="Fanwood"/>
              </a:rPr>
              <a:t>In the Marshmallow Challenge, and the IQ Game, we used </a:t>
            </a:r>
            <a:r>
              <a:rPr lang="en-US" sz="1200" b="1" dirty="0" smtClean="0">
                <a:latin typeface="Fanwood"/>
                <a:cs typeface="Fanwood"/>
              </a:rPr>
              <a:t>teamwork</a:t>
            </a:r>
            <a:r>
              <a:rPr lang="en-US" sz="1200" dirty="0" smtClean="0">
                <a:latin typeface="Fanwood"/>
                <a:cs typeface="Fanwood"/>
              </a:rPr>
              <a:t> to solve challenges. How can teamwork help you improve the way that you use social media to promote your ideas online?  </a:t>
            </a:r>
            <a:endParaRPr lang="en-US" sz="1200" dirty="0">
              <a:latin typeface="Fanwood"/>
              <a:cs typeface="Fanwood"/>
            </a:endParaRPr>
          </a:p>
        </p:txBody>
      </p:sp>
      <p:sp>
        <p:nvSpPr>
          <p:cNvPr id="6" name="TextBox 5"/>
          <p:cNvSpPr txBox="1"/>
          <p:nvPr/>
        </p:nvSpPr>
        <p:spPr>
          <a:xfrm>
            <a:off x="338668" y="3156004"/>
            <a:ext cx="1595309" cy="954107"/>
          </a:xfrm>
          <a:prstGeom prst="rect">
            <a:avLst/>
          </a:prstGeom>
          <a:noFill/>
        </p:spPr>
        <p:txBody>
          <a:bodyPr wrap="none" rtlCol="0">
            <a:spAutoFit/>
          </a:bodyPr>
          <a:lstStyle/>
          <a:p>
            <a:r>
              <a:rPr lang="en-US" sz="3600" b="1" dirty="0" smtClean="0">
                <a:solidFill>
                  <a:srgbClr val="FF0000"/>
                </a:solidFill>
                <a:latin typeface="Fanwood"/>
                <a:cs typeface="Fanwood"/>
              </a:rPr>
              <a:t>Closure</a:t>
            </a:r>
          </a:p>
          <a:p>
            <a:r>
              <a:rPr lang="en-US" dirty="0" smtClean="0">
                <a:latin typeface="Fanwood"/>
                <a:cs typeface="Fanwood"/>
              </a:rPr>
              <a:t>(8 minutes)</a:t>
            </a:r>
            <a:endParaRPr lang="en-US" dirty="0">
              <a:latin typeface="Fanwood"/>
              <a:cs typeface="Fanwood"/>
            </a:endParaRPr>
          </a:p>
        </p:txBody>
      </p:sp>
      <p:sp>
        <p:nvSpPr>
          <p:cNvPr id="7" name="TextBox 6"/>
          <p:cNvSpPr txBox="1"/>
          <p:nvPr/>
        </p:nvSpPr>
        <p:spPr>
          <a:xfrm>
            <a:off x="338668" y="4079573"/>
            <a:ext cx="7268171" cy="1600438"/>
          </a:xfrm>
          <a:prstGeom prst="rect">
            <a:avLst/>
          </a:prstGeom>
          <a:noFill/>
        </p:spPr>
        <p:txBody>
          <a:bodyPr wrap="square" rtlCol="0">
            <a:spAutoFit/>
          </a:bodyPr>
          <a:lstStyle/>
          <a:p>
            <a:r>
              <a:rPr lang="en-US" sz="1400" b="1" dirty="0" smtClean="0">
                <a:solidFill>
                  <a:srgbClr val="FF0000"/>
                </a:solidFill>
                <a:latin typeface="Fanwood"/>
                <a:cs typeface="Fanwood"/>
              </a:rPr>
              <a:t>Say</a:t>
            </a:r>
            <a:r>
              <a:rPr lang="en-US" sz="1400" b="1" dirty="0" smtClean="0">
                <a:solidFill>
                  <a:schemeClr val="accent2">
                    <a:lumMod val="75000"/>
                  </a:schemeClr>
                </a:solidFill>
                <a:latin typeface="Fanwood"/>
                <a:cs typeface="Fanwood"/>
              </a:rPr>
              <a:t>:</a:t>
            </a:r>
            <a:r>
              <a:rPr lang="en-US" sz="1400" dirty="0" smtClean="0">
                <a:solidFill>
                  <a:schemeClr val="accent2">
                    <a:lumMod val="75000"/>
                  </a:schemeClr>
                </a:solidFill>
                <a:latin typeface="Fanwood"/>
                <a:cs typeface="Fanwood"/>
              </a:rPr>
              <a:t> </a:t>
            </a:r>
            <a:r>
              <a:rPr lang="en-US" sz="1200" dirty="0" smtClean="0">
                <a:latin typeface="Fanwood"/>
                <a:cs typeface="Fanwood"/>
              </a:rPr>
              <a:t>Thank you </a:t>
            </a:r>
            <a:r>
              <a:rPr lang="en-US" sz="1200" b="1" i="1" dirty="0" smtClean="0">
                <a:latin typeface="Fanwood"/>
                <a:cs typeface="Fanwood"/>
              </a:rPr>
              <a:t>so</a:t>
            </a:r>
            <a:r>
              <a:rPr lang="en-US" sz="1200" dirty="0">
                <a:latin typeface="Fanwood"/>
                <a:cs typeface="Fanwood"/>
              </a:rPr>
              <a:t> </a:t>
            </a:r>
            <a:r>
              <a:rPr lang="en-US" sz="1200" dirty="0" smtClean="0">
                <a:latin typeface="Fanwood"/>
                <a:cs typeface="Fanwood"/>
              </a:rPr>
              <a:t>much for participating in all of today’s activities! What is one thing you learned from the Google game we played today? </a:t>
            </a:r>
            <a:r>
              <a:rPr lang="en-US" sz="1200" i="1" dirty="0" smtClean="0">
                <a:latin typeface="Fanwood"/>
                <a:cs typeface="Fanwood"/>
              </a:rPr>
              <a:t>[Wait for response.] </a:t>
            </a:r>
            <a:r>
              <a:rPr lang="en-US" sz="1200" dirty="0" smtClean="0">
                <a:latin typeface="Fanwood"/>
                <a:cs typeface="Fanwood"/>
              </a:rPr>
              <a:t>That’s awesome! We also talked about different things which are important to think about when you search for information. What are some of those factors? </a:t>
            </a:r>
            <a:r>
              <a:rPr lang="en-US" sz="1200" i="1" dirty="0" smtClean="0">
                <a:latin typeface="Fanwood"/>
                <a:cs typeface="Fanwood"/>
              </a:rPr>
              <a:t>[Wait for response.] </a:t>
            </a:r>
            <a:r>
              <a:rPr lang="en-US" sz="1200" dirty="0" smtClean="0">
                <a:latin typeface="Fanwood"/>
                <a:cs typeface="Fanwood"/>
              </a:rPr>
              <a:t>Don’t forget that it’s important to not just consider the content of a website, but other things too, such as when it was </a:t>
            </a:r>
            <a:r>
              <a:rPr lang="en-US" sz="1200" b="1" dirty="0" smtClean="0">
                <a:latin typeface="Fanwood"/>
                <a:cs typeface="Fanwood"/>
              </a:rPr>
              <a:t>last updated, the source</a:t>
            </a:r>
            <a:r>
              <a:rPr lang="en-US" sz="1200" dirty="0" smtClean="0">
                <a:latin typeface="Fanwood"/>
                <a:cs typeface="Fanwood"/>
              </a:rPr>
              <a:t> of the information, </a:t>
            </a:r>
            <a:r>
              <a:rPr lang="en-US" sz="1200" b="1" dirty="0" smtClean="0">
                <a:latin typeface="Fanwood"/>
                <a:cs typeface="Fanwood"/>
              </a:rPr>
              <a:t>relevance</a:t>
            </a:r>
            <a:r>
              <a:rPr lang="en-US" sz="1200" dirty="0" smtClean="0">
                <a:latin typeface="Fanwood"/>
                <a:cs typeface="Fanwood"/>
              </a:rPr>
              <a:t>, and </a:t>
            </a:r>
            <a:r>
              <a:rPr lang="en-US" sz="1200" b="1" dirty="0" smtClean="0">
                <a:latin typeface="Fanwood"/>
                <a:cs typeface="Fanwood"/>
              </a:rPr>
              <a:t>accessibility</a:t>
            </a:r>
            <a:r>
              <a:rPr lang="en-US" sz="1200" dirty="0" smtClean="0">
                <a:latin typeface="Fanwood"/>
                <a:cs typeface="Fanwood"/>
              </a:rPr>
              <a:t>. </a:t>
            </a:r>
          </a:p>
          <a:p>
            <a:endParaRPr lang="en-US" sz="1200" b="1" dirty="0">
              <a:latin typeface="Fanwood"/>
              <a:cs typeface="Fanwood"/>
            </a:endParaRPr>
          </a:p>
          <a:p>
            <a:r>
              <a:rPr lang="en-US" sz="1200" dirty="0" smtClean="0">
                <a:latin typeface="Fanwood"/>
                <a:cs typeface="Fanwood"/>
              </a:rPr>
              <a:t>After we talked about searching and evaluating information, we also talked about ways for you to promote your ideas and build communities online. What were some of those ways? How will you actually use these ideas?</a:t>
            </a:r>
          </a:p>
        </p:txBody>
      </p:sp>
    </p:spTree>
    <p:extLst>
      <p:ext uri="{BB962C8B-B14F-4D97-AF65-F5344CB8AC3E}">
        <p14:creationId xmlns:p14="http://schemas.microsoft.com/office/powerpoint/2010/main" val="29994793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3145</TotalTime>
  <Words>1181</Words>
  <Application>Microsoft Macintosh PowerPoint</Application>
  <PresentationFormat>Custom</PresentationFormat>
  <Paragraphs>156</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Paulina Haduong</dc:creator>
  <cp:lastModifiedBy>Paulina Haduong</cp:lastModifiedBy>
  <cp:revision>38</cp:revision>
  <cp:lastPrinted>2012-08-14T20:45:06Z</cp:lastPrinted>
  <dcterms:created xsi:type="dcterms:W3CDTF">2012-08-14T15:10:19Z</dcterms:created>
  <dcterms:modified xsi:type="dcterms:W3CDTF">2012-10-26T04:06:26Z</dcterms:modified>
</cp:coreProperties>
</file>