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s/slide6.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0"/>
  </p:notesMasterIdLst>
  <p:handoutMasterIdLst>
    <p:handoutMasterId r:id="rId11"/>
  </p:handoutMasterIdLst>
  <p:sldIdLst>
    <p:sldId id="263" r:id="rId2"/>
    <p:sldId id="264" r:id="rId3"/>
    <p:sldId id="257" r:id="rId4"/>
    <p:sldId id="258" r:id="rId5"/>
    <p:sldId id="259" r:id="rId6"/>
    <p:sldId id="261" r:id="rId7"/>
    <p:sldId id="260" r:id="rId8"/>
    <p:sldId id="265" r:id="rId9"/>
  </p:sldIdLst>
  <p:sldSz cx="7772400" cy="10058400"/>
  <p:notesSz cx="6858000" cy="9144000"/>
  <p:defaultText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scaleToFitPaper="1"/>
  <p:clrMru>
    <a:srgbClr val="FF817B"/>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15620"/>
    <p:restoredTop sz="99416" autoAdjust="0"/>
  </p:normalViewPr>
  <p:slideViewPr>
    <p:cSldViewPr snapToGrid="0" snapToObjects="1">
      <p:cViewPr>
        <p:scale>
          <a:sx n="100" d="100"/>
          <a:sy n="100" d="100"/>
        </p:scale>
        <p:origin x="-1376" y="576"/>
      </p:cViewPr>
      <p:guideLst>
        <p:guide orient="horz" pos="3168"/>
        <p:guide pos="244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18F6FFE-9F26-CC4D-8E34-803322A00F9A}" type="datetimeFigureOut">
              <a:rPr lang="en-US" smtClean="0"/>
              <a:pPr/>
              <a:t>1/14/13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0709D0-D029-9341-A850-C69910A7C86F}"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0071406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793262-A5C7-DA4D-BFBB-7FD17618B966}" type="datetimeFigureOut">
              <a:rPr lang="en-US" smtClean="0"/>
              <a:pPr/>
              <a:t>1/14/13</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382292-D87F-D742-9972-992D5D0E7106}"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9140236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6"/>
            <a:ext cx="6606540" cy="2156036"/>
          </a:xfrm>
        </p:spPr>
        <p:txBody>
          <a:bodyPr/>
          <a:lstStyle/>
          <a:p>
            <a:r>
              <a:rPr lang="en-US" smtClean="0"/>
              <a:t>Click to edit Master title style</a:t>
            </a:r>
            <a:endParaRPr lang="en-US"/>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63D40CF-C56E-9648-9AD4-C03F2B84DD3A}" type="datetime1">
              <a:rPr lang="en-US" smtClean="0"/>
              <a:pPr/>
              <a:t>1/14/13</a:t>
            </a:fld>
            <a:endParaRPr lang="en-US"/>
          </a:p>
        </p:txBody>
      </p:sp>
      <p:sp>
        <p:nvSpPr>
          <p:cNvPr id="5" name="Footer Placeholder 4"/>
          <p:cNvSpPr>
            <a:spLocks noGrp="1"/>
          </p:cNvSpPr>
          <p:nvPr>
            <p:ph type="ftr" sz="quarter" idx="11"/>
          </p:nvPr>
        </p:nvSpPr>
        <p:spPr>
          <a:xfrm>
            <a:off x="2655570" y="9322648"/>
            <a:ext cx="2461260" cy="535516"/>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62429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1F3A58-0F84-4348-BADB-3B5808683165}" type="datetime1">
              <a:rPr lang="en-US" smtClean="0"/>
              <a:pPr/>
              <a:t>1/14/13</a:t>
            </a:fld>
            <a:endParaRPr lang="en-US"/>
          </a:p>
        </p:txBody>
      </p:sp>
      <p:sp>
        <p:nvSpPr>
          <p:cNvPr id="5" name="Footer Placeholder 4"/>
          <p:cNvSpPr>
            <a:spLocks noGrp="1"/>
          </p:cNvSpPr>
          <p:nvPr>
            <p:ph type="ftr" sz="quarter" idx="11"/>
          </p:nvPr>
        </p:nvSpPr>
        <p:spPr>
          <a:xfrm>
            <a:off x="2655570" y="9322648"/>
            <a:ext cx="2461260" cy="535516"/>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77757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226242" y="537846"/>
            <a:ext cx="1311593" cy="1144143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1466" y="537846"/>
            <a:ext cx="3805238" cy="1144143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6FA3C-BBBE-CC45-9481-C5AAA56C87A9}" type="datetime1">
              <a:rPr lang="en-US" smtClean="0"/>
              <a:pPr/>
              <a:t>1/14/13</a:t>
            </a:fld>
            <a:endParaRPr lang="en-US"/>
          </a:p>
        </p:txBody>
      </p:sp>
      <p:sp>
        <p:nvSpPr>
          <p:cNvPr id="5" name="Footer Placeholder 4"/>
          <p:cNvSpPr>
            <a:spLocks noGrp="1"/>
          </p:cNvSpPr>
          <p:nvPr>
            <p:ph type="ftr" sz="quarter" idx="11"/>
          </p:nvPr>
        </p:nvSpPr>
        <p:spPr>
          <a:xfrm>
            <a:off x="2655570" y="9322648"/>
            <a:ext cx="2461260" cy="535516"/>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1372548"/>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6A0B88-3A56-8E43-8034-4C6D1593C9FD}" type="datetime1">
              <a:rPr lang="en-US" smtClean="0"/>
              <a:pPr/>
              <a:t>1/14/13</a:t>
            </a:fld>
            <a:endParaRPr lang="en-US"/>
          </a:p>
        </p:txBody>
      </p:sp>
      <p:sp>
        <p:nvSpPr>
          <p:cNvPr id="5" name="Footer Placeholder 4"/>
          <p:cNvSpPr>
            <a:spLocks noGrp="1"/>
          </p:cNvSpPr>
          <p:nvPr>
            <p:ph type="ftr" sz="quarter" idx="11"/>
          </p:nvPr>
        </p:nvSpPr>
        <p:spPr>
          <a:xfrm>
            <a:off x="2655570" y="9322648"/>
            <a:ext cx="2461260" cy="535516"/>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6803460"/>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200">
                <a:solidFill>
                  <a:schemeClr val="tx1">
                    <a:tint val="75000"/>
                  </a:schemeClr>
                </a:solidFill>
              </a:defRPr>
            </a:lvl1pPr>
            <a:lvl2pPr marL="509412" indent="0">
              <a:buNone/>
              <a:defRPr sz="2000">
                <a:solidFill>
                  <a:schemeClr val="tx1">
                    <a:tint val="75000"/>
                  </a:schemeClr>
                </a:solidFill>
              </a:defRPr>
            </a:lvl2pPr>
            <a:lvl3pPr marL="1018824" indent="0">
              <a:buNone/>
              <a:defRPr sz="1800">
                <a:solidFill>
                  <a:schemeClr val="tx1">
                    <a:tint val="75000"/>
                  </a:schemeClr>
                </a:solidFill>
              </a:defRPr>
            </a:lvl3pPr>
            <a:lvl4pPr marL="1528237" indent="0">
              <a:buNone/>
              <a:defRPr sz="1600">
                <a:solidFill>
                  <a:schemeClr val="tx1">
                    <a:tint val="75000"/>
                  </a:schemeClr>
                </a:solidFill>
              </a:defRPr>
            </a:lvl4pPr>
            <a:lvl5pPr marL="2037649" indent="0">
              <a:buNone/>
              <a:defRPr sz="1600">
                <a:solidFill>
                  <a:schemeClr val="tx1">
                    <a:tint val="75000"/>
                  </a:schemeClr>
                </a:solidFill>
              </a:defRPr>
            </a:lvl5pPr>
            <a:lvl6pPr marL="2547061" indent="0">
              <a:buNone/>
              <a:defRPr sz="1600">
                <a:solidFill>
                  <a:schemeClr val="tx1">
                    <a:tint val="75000"/>
                  </a:schemeClr>
                </a:solidFill>
              </a:defRPr>
            </a:lvl6pPr>
            <a:lvl7pPr marL="3056473" indent="0">
              <a:buNone/>
              <a:defRPr sz="1600">
                <a:solidFill>
                  <a:schemeClr val="tx1">
                    <a:tint val="75000"/>
                  </a:schemeClr>
                </a:solidFill>
              </a:defRPr>
            </a:lvl7pPr>
            <a:lvl8pPr marL="3565886" indent="0">
              <a:buNone/>
              <a:defRPr sz="1600">
                <a:solidFill>
                  <a:schemeClr val="tx1">
                    <a:tint val="75000"/>
                  </a:schemeClr>
                </a:solidFill>
              </a:defRPr>
            </a:lvl8pPr>
            <a:lvl9pPr marL="4075298"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67AE22-87AC-3B4C-8FE4-D78E4C49DDE5}" type="datetime1">
              <a:rPr lang="en-US" smtClean="0"/>
              <a:pPr/>
              <a:t>1/14/13</a:t>
            </a:fld>
            <a:endParaRPr lang="en-US"/>
          </a:p>
        </p:txBody>
      </p:sp>
      <p:sp>
        <p:nvSpPr>
          <p:cNvPr id="5" name="Footer Placeholder 4"/>
          <p:cNvSpPr>
            <a:spLocks noGrp="1"/>
          </p:cNvSpPr>
          <p:nvPr>
            <p:ph type="ftr" sz="quarter" idx="11"/>
          </p:nvPr>
        </p:nvSpPr>
        <p:spPr>
          <a:xfrm>
            <a:off x="2655570" y="9322648"/>
            <a:ext cx="2461260" cy="535516"/>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9496372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1466" y="3129281"/>
            <a:ext cx="2558415" cy="8849996"/>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979421" y="3129281"/>
            <a:ext cx="2558415" cy="8849996"/>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9D48544-04CA-D549-90D5-F5F33502403A}" type="datetime1">
              <a:rPr lang="en-US" smtClean="0"/>
              <a:pPr/>
              <a:t>1/14/13</a:t>
            </a:fld>
            <a:endParaRPr lang="en-US"/>
          </a:p>
        </p:txBody>
      </p:sp>
      <p:sp>
        <p:nvSpPr>
          <p:cNvPr id="6" name="Footer Placeholder 5"/>
          <p:cNvSpPr>
            <a:spLocks noGrp="1"/>
          </p:cNvSpPr>
          <p:nvPr>
            <p:ph type="ftr" sz="quarter" idx="11"/>
          </p:nvPr>
        </p:nvSpPr>
        <p:spPr>
          <a:xfrm>
            <a:off x="2655570" y="9322648"/>
            <a:ext cx="2461260" cy="535516"/>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46853543"/>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8" cy="938318"/>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8" cy="579522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D75F86-792E-A346-B6B6-E17082430A7A}" type="datetime1">
              <a:rPr lang="en-US" smtClean="0"/>
              <a:pPr/>
              <a:t>1/14/13</a:t>
            </a:fld>
            <a:endParaRPr lang="en-US"/>
          </a:p>
        </p:txBody>
      </p:sp>
      <p:sp>
        <p:nvSpPr>
          <p:cNvPr id="8" name="Footer Placeholder 7"/>
          <p:cNvSpPr>
            <a:spLocks noGrp="1"/>
          </p:cNvSpPr>
          <p:nvPr>
            <p:ph type="ftr" sz="quarter" idx="11"/>
          </p:nvPr>
        </p:nvSpPr>
        <p:spPr>
          <a:xfrm>
            <a:off x="2655570" y="9322648"/>
            <a:ext cx="2461260" cy="535516"/>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02288915"/>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8F0477-D791-784C-BF65-1B2642AA4510}" type="datetime1">
              <a:rPr lang="en-US" smtClean="0"/>
              <a:pPr/>
              <a:t>1/14/13</a:t>
            </a:fld>
            <a:endParaRPr lang="en-US"/>
          </a:p>
        </p:txBody>
      </p:sp>
      <p:sp>
        <p:nvSpPr>
          <p:cNvPr id="4" name="Footer Placeholder 3"/>
          <p:cNvSpPr>
            <a:spLocks noGrp="1"/>
          </p:cNvSpPr>
          <p:nvPr>
            <p:ph type="ftr" sz="quarter" idx="11"/>
          </p:nvPr>
        </p:nvSpPr>
        <p:spPr>
          <a:xfrm>
            <a:off x="2655570" y="9322648"/>
            <a:ext cx="2461260" cy="535516"/>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50803679"/>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431269-FF46-3C43-A1BC-CE3FAFB834E6}" type="datetime1">
              <a:rPr lang="en-US" smtClean="0"/>
              <a:pPr/>
              <a:t>1/14/13</a:t>
            </a:fld>
            <a:endParaRPr lang="en-US"/>
          </a:p>
        </p:txBody>
      </p:sp>
      <p:sp>
        <p:nvSpPr>
          <p:cNvPr id="3" name="Footer Placeholder 2"/>
          <p:cNvSpPr>
            <a:spLocks noGrp="1"/>
          </p:cNvSpPr>
          <p:nvPr>
            <p:ph type="ftr" sz="quarter" idx="11"/>
          </p:nvPr>
        </p:nvSpPr>
        <p:spPr>
          <a:xfrm>
            <a:off x="2655570" y="9322648"/>
            <a:ext cx="2461260" cy="535516"/>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73496556"/>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1" y="400474"/>
            <a:ext cx="2557066" cy="1704340"/>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038793" y="400474"/>
            <a:ext cx="4344988" cy="8584566"/>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1" y="2104814"/>
            <a:ext cx="2557066" cy="6880226"/>
          </a:xfrm>
        </p:spPr>
        <p:txBody>
          <a:bodyPr/>
          <a:lstStyle>
            <a:lvl1pPr marL="0" indent="0">
              <a:buNone/>
              <a:defRPr sz="1600"/>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1EC23-2E3E-0643-AC61-03080F0B6F3A}" type="datetime1">
              <a:rPr lang="en-US" smtClean="0"/>
              <a:pPr/>
              <a:t>1/14/13</a:t>
            </a:fld>
            <a:endParaRPr lang="en-US"/>
          </a:p>
        </p:txBody>
      </p:sp>
      <p:sp>
        <p:nvSpPr>
          <p:cNvPr id="6" name="Footer Placeholder 5"/>
          <p:cNvSpPr>
            <a:spLocks noGrp="1"/>
          </p:cNvSpPr>
          <p:nvPr>
            <p:ph type="ftr" sz="quarter" idx="11"/>
          </p:nvPr>
        </p:nvSpPr>
        <p:spPr>
          <a:xfrm>
            <a:off x="2655570" y="9322648"/>
            <a:ext cx="2461260" cy="535516"/>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31088601"/>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1"/>
            <a:ext cx="4663440" cy="831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6"/>
            <a:ext cx="4663440" cy="6035040"/>
          </a:xfrm>
        </p:spPr>
        <p:txBody>
          <a:bodyPr/>
          <a:lstStyle>
            <a:lvl1pPr marL="0" indent="0">
              <a:buNone/>
              <a:defRPr sz="3600"/>
            </a:lvl1pPr>
            <a:lvl2pPr marL="509412" indent="0">
              <a:buNone/>
              <a:defRPr sz="3100"/>
            </a:lvl2pPr>
            <a:lvl3pPr marL="1018824" indent="0">
              <a:buNone/>
              <a:defRPr sz="2700"/>
            </a:lvl3pPr>
            <a:lvl4pPr marL="1528237" indent="0">
              <a:buNone/>
              <a:defRPr sz="2200"/>
            </a:lvl4pPr>
            <a:lvl5pPr marL="2037649" indent="0">
              <a:buNone/>
              <a:defRPr sz="2200"/>
            </a:lvl5pPr>
            <a:lvl6pPr marL="2547061" indent="0">
              <a:buNone/>
              <a:defRPr sz="2200"/>
            </a:lvl6pPr>
            <a:lvl7pPr marL="3056473" indent="0">
              <a:buNone/>
              <a:defRPr sz="2200"/>
            </a:lvl7pPr>
            <a:lvl8pPr marL="3565886" indent="0">
              <a:buNone/>
              <a:defRPr sz="2200"/>
            </a:lvl8pPr>
            <a:lvl9pPr marL="4075298" indent="0">
              <a:buNone/>
              <a:defRPr sz="2200"/>
            </a:lvl9pPr>
          </a:lstStyle>
          <a:p>
            <a:endParaRPr lang="en-US"/>
          </a:p>
        </p:txBody>
      </p:sp>
      <p:sp>
        <p:nvSpPr>
          <p:cNvPr id="4" name="Text Placeholder 3"/>
          <p:cNvSpPr>
            <a:spLocks noGrp="1"/>
          </p:cNvSpPr>
          <p:nvPr>
            <p:ph type="body" sz="half" idx="2"/>
          </p:nvPr>
        </p:nvSpPr>
        <p:spPr>
          <a:xfrm>
            <a:off x="1523445" y="7872097"/>
            <a:ext cx="4663440" cy="1180464"/>
          </a:xfrm>
        </p:spPr>
        <p:txBody>
          <a:bodyPr/>
          <a:lstStyle>
            <a:lvl1pPr marL="0" indent="0">
              <a:buNone/>
              <a:defRPr sz="1600"/>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DF242E-839F-FE43-91C5-11F23E93D05B}" type="datetime1">
              <a:rPr lang="en-US" smtClean="0"/>
              <a:pPr/>
              <a:t>1/14/13</a:t>
            </a:fld>
            <a:endParaRPr lang="en-US"/>
          </a:p>
        </p:txBody>
      </p:sp>
      <p:sp>
        <p:nvSpPr>
          <p:cNvPr id="6" name="Footer Placeholder 5"/>
          <p:cNvSpPr>
            <a:spLocks noGrp="1"/>
          </p:cNvSpPr>
          <p:nvPr>
            <p:ph type="ftr" sz="quarter" idx="11"/>
          </p:nvPr>
        </p:nvSpPr>
        <p:spPr>
          <a:xfrm>
            <a:off x="2655570" y="9322648"/>
            <a:ext cx="2461260" cy="535516"/>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374846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101882" tIns="50941" rIns="101882" bIns="5094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88620" y="2346962"/>
            <a:ext cx="6995160" cy="6638079"/>
          </a:xfrm>
          <a:prstGeom prst="rect">
            <a:avLst/>
          </a:prstGeom>
        </p:spPr>
        <p:txBody>
          <a:bodyPr vert="horz" lIns="101882" tIns="50941" rIns="101882" bIns="5094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88620" y="9322648"/>
            <a:ext cx="1813560" cy="535516"/>
          </a:xfrm>
          <a:prstGeom prst="rect">
            <a:avLst/>
          </a:prstGeom>
        </p:spPr>
        <p:txBody>
          <a:bodyPr vert="horz" lIns="101882" tIns="50941" rIns="101882" bIns="50941" rtlCol="0" anchor="ctr"/>
          <a:lstStyle>
            <a:lvl1pPr algn="l">
              <a:defRPr sz="1300">
                <a:solidFill>
                  <a:schemeClr val="tx1">
                    <a:tint val="75000"/>
                  </a:schemeClr>
                </a:solidFill>
              </a:defRPr>
            </a:lvl1pPr>
          </a:lstStyle>
          <a:p>
            <a:fld id="{77141A08-CCA9-B249-AE43-DCF125798844}" type="datetime1">
              <a:rPr lang="en-US" smtClean="0"/>
              <a:pPr/>
              <a:t>1/14/13</a:t>
            </a:fld>
            <a:endParaRPr lang="en-US"/>
          </a:p>
        </p:txBody>
      </p:sp>
      <p:sp>
        <p:nvSpPr>
          <p:cNvPr id="6" name="Slide Number Placeholder 5"/>
          <p:cNvSpPr>
            <a:spLocks noGrp="1"/>
          </p:cNvSpPr>
          <p:nvPr>
            <p:ph type="sldNum" sz="quarter" idx="4"/>
          </p:nvPr>
        </p:nvSpPr>
        <p:spPr>
          <a:xfrm>
            <a:off x="2954020" y="9322648"/>
            <a:ext cx="1813560" cy="535516"/>
          </a:xfrm>
          <a:prstGeom prst="rect">
            <a:avLst/>
          </a:prstGeom>
        </p:spPr>
        <p:txBody>
          <a:bodyPr vert="horz" lIns="101882" tIns="50941" rIns="101882" bIns="50941" rtlCol="0" anchor="ctr"/>
          <a:lstStyle>
            <a:lvl1pPr algn="ctr">
              <a:defRPr sz="1000">
                <a:solidFill>
                  <a:schemeClr val="tx1">
                    <a:tint val="75000"/>
                  </a:schemeClr>
                </a:solidFill>
                <a:latin typeface="Fanwood"/>
                <a:cs typeface="Fanwood"/>
              </a:defRPr>
            </a:lvl1pPr>
          </a:lstStyle>
          <a:p>
            <a:fld id="{EADF8036-7553-6446-B3CD-00C0537FDCC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2737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509412" rtl="0" eaLnBrk="1" latinLnBrk="0" hangingPunct="1">
        <a:spcBef>
          <a:spcPct val="0"/>
        </a:spcBef>
        <a:buNone/>
        <a:defRPr sz="4900" kern="1200">
          <a:solidFill>
            <a:schemeClr val="tx1"/>
          </a:solidFill>
          <a:latin typeface="+mj-lt"/>
          <a:ea typeface="+mj-ea"/>
          <a:cs typeface="+mj-cs"/>
        </a:defRPr>
      </a:lvl1pPr>
    </p:titleStyle>
    <p:bodyStyle>
      <a:lvl1pPr marL="382059" indent="-382059" algn="l" defTabSz="509412" rtl="0" eaLnBrk="1" latinLnBrk="0" hangingPunct="1">
        <a:spcBef>
          <a:spcPct val="20000"/>
        </a:spcBef>
        <a:buFont typeface="Arial"/>
        <a:buChar char="•"/>
        <a:defRPr sz="36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31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7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22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22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Rectangle 10"/>
          <p:cNvSpPr/>
          <p:nvPr/>
        </p:nvSpPr>
        <p:spPr>
          <a:xfrm>
            <a:off x="0" y="3946918"/>
            <a:ext cx="7772400" cy="2853897"/>
          </a:xfrm>
          <a:prstGeom prst="rect">
            <a:avLst/>
          </a:prstGeom>
          <a:solidFill>
            <a:srgbClr val="FF81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p:nvSpPr>
        <p:spPr>
          <a:xfrm>
            <a:off x="2569371" y="1969356"/>
            <a:ext cx="2877711" cy="1538883"/>
          </a:xfrm>
          <a:prstGeom prst="rect">
            <a:avLst/>
          </a:prstGeom>
        </p:spPr>
        <p:txBody>
          <a:bodyPr wrap="none">
            <a:spAutoFit/>
          </a:bodyPr>
          <a:lstStyle/>
          <a:p>
            <a:pPr algn="ctr"/>
            <a:r>
              <a:rPr lang="en-US" sz="3200" b="1" cap="all" dirty="0" smtClean="0">
                <a:solidFill>
                  <a:schemeClr val="tx1">
                    <a:lumMod val="75000"/>
                    <a:lumOff val="25000"/>
                  </a:schemeClr>
                </a:solidFill>
                <a:latin typeface="Fanwood"/>
                <a:cs typeface="Fanwood"/>
              </a:rPr>
              <a:t>Module:</a:t>
            </a:r>
          </a:p>
          <a:p>
            <a:pPr algn="ctr"/>
            <a:endParaRPr lang="en-US" sz="600" b="1" cap="all" dirty="0" smtClean="0">
              <a:latin typeface="Fanwood"/>
              <a:cs typeface="Fanwood"/>
            </a:endParaRPr>
          </a:p>
          <a:p>
            <a:pPr algn="ctr"/>
            <a:r>
              <a:rPr lang="en-US" sz="3200" b="1" cap="all" dirty="0" smtClean="0">
                <a:solidFill>
                  <a:srgbClr val="C41730"/>
                </a:solidFill>
                <a:latin typeface="Fanwood"/>
                <a:cs typeface="Fanwood"/>
              </a:rPr>
              <a:t>Perspective</a:t>
            </a:r>
          </a:p>
          <a:p>
            <a:pPr algn="ctr"/>
            <a:endParaRPr lang="en-US" sz="600" b="1" cap="all" dirty="0" smtClean="0">
              <a:solidFill>
                <a:srgbClr val="C41730"/>
              </a:solidFill>
              <a:latin typeface="Fanwood"/>
              <a:cs typeface="Fanwood"/>
            </a:endParaRPr>
          </a:p>
          <a:p>
            <a:pPr algn="ctr"/>
            <a:r>
              <a:rPr lang="en-US" sz="1800" b="1" cap="all" dirty="0" smtClean="0">
                <a:solidFill>
                  <a:schemeClr val="tx1">
                    <a:lumMod val="65000"/>
                    <a:lumOff val="35000"/>
                  </a:schemeClr>
                </a:solidFill>
                <a:latin typeface="Fanwood"/>
                <a:cs typeface="Fanwood"/>
              </a:rPr>
              <a:t>Draft</a:t>
            </a:r>
          </a:p>
        </p:txBody>
      </p:sp>
      <p:pic>
        <p:nvPicPr>
          <p:cNvPr id="13314" name="Picture 7" descr=":YaM - updated September 2011:A Prioritaet:Logos und Coverbilder - YaM und FIR:Logos FINAL:Berkman:Logo_05_-_Berkman.jpg"/>
          <p:cNvPicPr>
            <a:picLocks noChangeAspect="1" noChangeArrowheads="1"/>
          </p:cNvPicPr>
          <p:nvPr/>
        </p:nvPicPr>
        <p:blipFill>
          <a:blip r:embed="rId2"/>
          <a:srcRect/>
          <a:stretch>
            <a:fillRect/>
          </a:stretch>
        </p:blipFill>
        <p:spPr bwMode="auto">
          <a:xfrm>
            <a:off x="1735809" y="0"/>
            <a:ext cx="4317967" cy="2028700"/>
          </a:xfrm>
          <a:prstGeom prst="rect">
            <a:avLst/>
          </a:prstGeom>
          <a:noFill/>
          <a:ln w="9525">
            <a:noFill/>
            <a:miter lim="800000"/>
            <a:headEnd/>
            <a:tailEnd/>
          </a:ln>
        </p:spPr>
      </p:pic>
      <p:sp>
        <p:nvSpPr>
          <p:cNvPr id="7" name="TextBox 6"/>
          <p:cNvSpPr txBox="1"/>
          <p:nvPr/>
        </p:nvSpPr>
        <p:spPr>
          <a:xfrm>
            <a:off x="2844186" y="8432800"/>
            <a:ext cx="2136095" cy="707886"/>
          </a:xfrm>
          <a:prstGeom prst="rect">
            <a:avLst/>
          </a:prstGeom>
          <a:noFill/>
        </p:spPr>
        <p:txBody>
          <a:bodyPr wrap="none" rtlCol="0">
            <a:spAutoFit/>
          </a:bodyPr>
          <a:lstStyle/>
          <a:p>
            <a:pPr algn="ctr"/>
            <a:r>
              <a:rPr lang="en-US" sz="1000" dirty="0" smtClean="0">
                <a:latin typeface="Fanwood"/>
                <a:cs typeface="Fanwood"/>
              </a:rPr>
              <a:t>23 Everett Street</a:t>
            </a:r>
          </a:p>
          <a:p>
            <a:pPr algn="ctr"/>
            <a:r>
              <a:rPr lang="en-US" sz="1000" dirty="0" smtClean="0">
                <a:latin typeface="Fanwood"/>
                <a:cs typeface="Fanwood"/>
              </a:rPr>
              <a:t>Cambridge, MA 02138, USA</a:t>
            </a:r>
          </a:p>
          <a:p>
            <a:pPr algn="ctr"/>
            <a:r>
              <a:rPr lang="en-US" sz="1000" dirty="0" err="1" smtClean="0">
                <a:latin typeface="Fanwood"/>
                <a:cs typeface="Fanwood"/>
              </a:rPr>
              <a:t>youthandmedia@cyber.law.harvard.edu</a:t>
            </a:r>
            <a:endParaRPr lang="en-US" sz="1000" dirty="0" smtClean="0">
              <a:latin typeface="Fanwood"/>
              <a:cs typeface="Fanwood"/>
            </a:endParaRPr>
          </a:p>
          <a:p>
            <a:pPr algn="ctr"/>
            <a:r>
              <a:rPr lang="en-US" sz="1000" dirty="0" smtClean="0">
                <a:latin typeface="Fanwood"/>
                <a:cs typeface="Fanwood"/>
              </a:rPr>
              <a:t>http://</a:t>
            </a:r>
            <a:r>
              <a:rPr lang="en-US" sz="1000" dirty="0" err="1" smtClean="0">
                <a:latin typeface="Fanwood"/>
                <a:cs typeface="Fanwood"/>
              </a:rPr>
              <a:t>youthandmedia.org</a:t>
            </a:r>
            <a:r>
              <a:rPr lang="en-US" sz="1000" dirty="0" smtClean="0">
                <a:latin typeface="Fanwood"/>
                <a:cs typeface="Fanwood"/>
              </a:rPr>
              <a:t> </a:t>
            </a:r>
            <a:endParaRPr lang="en-US" sz="1000" dirty="0">
              <a:latin typeface="Fanwood"/>
              <a:cs typeface="Fanwood"/>
            </a:endParaRPr>
          </a:p>
        </p:txBody>
      </p:sp>
      <p:pic>
        <p:nvPicPr>
          <p:cNvPr id="8" name="Picture 7" descr="youthandmedia horizontal large.png"/>
          <p:cNvPicPr>
            <a:picLocks noChangeAspect="1"/>
          </p:cNvPicPr>
          <p:nvPr/>
        </p:nvPicPr>
        <p:blipFill>
          <a:blip r:embed="rId3"/>
          <a:stretch>
            <a:fillRect/>
          </a:stretch>
        </p:blipFill>
        <p:spPr>
          <a:xfrm>
            <a:off x="1257300" y="7721600"/>
            <a:ext cx="5410200" cy="655782"/>
          </a:xfrm>
          <a:prstGeom prst="rect">
            <a:avLst/>
          </a:prstGeom>
        </p:spPr>
      </p:pic>
      <p:sp>
        <p:nvSpPr>
          <p:cNvPr id="9" name="Slide Number Placeholder 8"/>
          <p:cNvSpPr>
            <a:spLocks noGrp="1"/>
          </p:cNvSpPr>
          <p:nvPr>
            <p:ph type="sldNum" sz="quarter" idx="12"/>
          </p:nvPr>
        </p:nvSpPr>
        <p:spPr/>
        <p:txBody>
          <a:bodyPr/>
          <a:lstStyle/>
          <a:p>
            <a:pPr algn="ctr"/>
            <a:r>
              <a:rPr lang="en-US" sz="1000" dirty="0" smtClean="0">
                <a:latin typeface="Fanwood"/>
                <a:cs typeface="Fanwood"/>
              </a:rPr>
              <a:t>{</a:t>
            </a:r>
            <a:fld id="{EADF8036-7553-6446-B3CD-00C0537FDCC8}" type="slidenum">
              <a:rPr lang="en-US" sz="1000" smtClean="0">
                <a:latin typeface="Fanwood"/>
                <a:cs typeface="Fanwood"/>
              </a:rPr>
              <a:pPr algn="ctr"/>
              <a:t>1</a:t>
            </a:fld>
            <a:r>
              <a:rPr lang="en-US" sz="1000" dirty="0" smtClean="0">
                <a:latin typeface="Fanwood"/>
                <a:cs typeface="Fanwood"/>
              </a:rPr>
              <a:t>}</a:t>
            </a:r>
            <a:endParaRPr lang="en-US" sz="1000" dirty="0">
              <a:latin typeface="Fanwood"/>
              <a:cs typeface="Fanwood"/>
            </a:endParaRPr>
          </a:p>
        </p:txBody>
      </p:sp>
      <p:pic>
        <p:nvPicPr>
          <p:cNvPr id="2" name="Picture 1" descr="IMG_7573.JPG"/>
          <p:cNvPicPr>
            <a:picLocks noChangeAspect="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765300" y="3946918"/>
            <a:ext cx="4241800" cy="285389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29331338"/>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3717276450"/>
              </p:ext>
            </p:extLst>
          </p:nvPr>
        </p:nvGraphicFramePr>
        <p:xfrm>
          <a:off x="425000" y="4775200"/>
          <a:ext cx="6444095" cy="4192132"/>
        </p:xfrm>
        <a:graphic>
          <a:graphicData uri="http://schemas.openxmlformats.org/drawingml/2006/table">
            <a:tbl>
              <a:tblPr firstRow="1" bandRow="1">
                <a:tableStyleId>{2D5ABB26-0587-4C30-8999-92F81FD0307C}</a:tableStyleId>
              </a:tblPr>
              <a:tblGrid>
                <a:gridCol w="1575219"/>
                <a:gridCol w="4868876"/>
              </a:tblGrid>
              <a:tr h="845341">
                <a:tc>
                  <a:txBody>
                    <a:bodyPr/>
                    <a:lstStyle/>
                    <a:p>
                      <a:endParaRPr lang="en-US"/>
                    </a:p>
                  </a:txBody>
                  <a:tcPr marL="103632" marR="103632" marT="50292" marB="50292"/>
                </a:tc>
                <a:tc>
                  <a:txBody>
                    <a:bodyPr/>
                    <a:lstStyle/>
                    <a:p>
                      <a:endParaRPr lang="en-US"/>
                    </a:p>
                  </a:txBody>
                  <a:tcPr marL="103632" marR="103632" marT="50292" marB="50292"/>
                </a:tc>
              </a:tr>
              <a:tr h="0">
                <a:tc>
                  <a:txBody>
                    <a:bodyPr/>
                    <a:lstStyle/>
                    <a:p>
                      <a:endParaRPr lang="en-US"/>
                    </a:p>
                  </a:txBody>
                  <a:tcPr marL="103632" marR="103632" marT="50292" marB="50292"/>
                </a:tc>
                <a:tc>
                  <a:txBody>
                    <a:bodyPr/>
                    <a:lstStyle/>
                    <a:p>
                      <a:endParaRPr lang="en-US"/>
                    </a:p>
                  </a:txBody>
                  <a:tcPr marL="103632" marR="103632" marT="50292" marB="50292"/>
                </a:tc>
              </a:tr>
              <a:tr h="367792">
                <a:tc>
                  <a:txBody>
                    <a:bodyPr/>
                    <a:lstStyle/>
                    <a:p>
                      <a:endParaRPr lang="en-US"/>
                    </a:p>
                  </a:txBody>
                  <a:tcPr marL="103632" marR="103632" marT="50292" marB="50292"/>
                </a:tc>
                <a:tc>
                  <a:txBody>
                    <a:bodyPr/>
                    <a:lstStyle/>
                    <a:p>
                      <a:endParaRPr lang="en-US"/>
                    </a:p>
                  </a:txBody>
                  <a:tcPr marL="103632" marR="103632" marT="50292" marB="50292"/>
                </a:tc>
              </a:tr>
              <a:tr h="845341">
                <a:tc>
                  <a:txBody>
                    <a:bodyPr/>
                    <a:lstStyle/>
                    <a:p>
                      <a:endParaRPr lang="en-US"/>
                    </a:p>
                  </a:txBody>
                  <a:tcPr marL="103632" marR="103632" marT="50292" marB="50292"/>
                </a:tc>
                <a:tc>
                  <a:txBody>
                    <a:bodyPr/>
                    <a:lstStyle/>
                    <a:p>
                      <a:endParaRPr lang="en-US"/>
                    </a:p>
                  </a:txBody>
                  <a:tcPr marL="103632" marR="103632" marT="50292" marB="50292"/>
                </a:tc>
              </a:tr>
              <a:tr h="845341">
                <a:tc>
                  <a:txBody>
                    <a:bodyPr/>
                    <a:lstStyle/>
                    <a:p>
                      <a:endParaRPr lang="en-US"/>
                    </a:p>
                  </a:txBody>
                  <a:tcPr marL="103632" marR="103632" marT="50292" marB="50292"/>
                </a:tc>
                <a:tc>
                  <a:txBody>
                    <a:bodyPr/>
                    <a:lstStyle/>
                    <a:p>
                      <a:endParaRPr lang="en-US"/>
                    </a:p>
                  </a:txBody>
                  <a:tcPr marL="103632" marR="103632" marT="50292" marB="50292"/>
                </a:tc>
              </a:tr>
              <a:tr h="845341">
                <a:tc>
                  <a:txBody>
                    <a:bodyPr/>
                    <a:lstStyle/>
                    <a:p>
                      <a:endParaRPr lang="en-US"/>
                    </a:p>
                  </a:txBody>
                  <a:tcPr marL="103632" marR="103632" marT="50292" marB="50292"/>
                </a:tc>
                <a:tc>
                  <a:txBody>
                    <a:bodyPr/>
                    <a:lstStyle/>
                    <a:p>
                      <a:endParaRPr lang="en-US" dirty="0"/>
                    </a:p>
                  </a:txBody>
                  <a:tcPr marL="103632" marR="103632" marT="50292" marB="50292"/>
                </a:tc>
              </a:tr>
            </a:tbl>
          </a:graphicData>
        </a:graphic>
      </p:graphicFrame>
      <p:sp>
        <p:nvSpPr>
          <p:cNvPr id="6" name="Slide Number Placeholder 5"/>
          <p:cNvSpPr>
            <a:spLocks noGrp="1"/>
          </p:cNvSpPr>
          <p:nvPr>
            <p:ph type="sldNum" sz="quarter" idx="12"/>
          </p:nvPr>
        </p:nvSpPr>
        <p:spPr/>
        <p:txBody>
          <a:bodyPr/>
          <a:lstStyle/>
          <a:p>
            <a:r>
              <a:rPr lang="en-US" dirty="0" smtClean="0"/>
              <a:t>{</a:t>
            </a:r>
            <a:fld id="{EADF8036-7553-6446-B3CD-00C0537FDCC8}" type="slidenum">
              <a:rPr lang="en-US" smtClean="0"/>
              <a:pPr/>
              <a:t>2</a:t>
            </a:fld>
            <a:r>
              <a:rPr lang="en-US" dirty="0" smtClean="0"/>
              <a:t>}</a:t>
            </a:r>
            <a:endParaRPr lang="en-US" dirty="0"/>
          </a:p>
        </p:txBody>
      </p:sp>
      <p:sp>
        <p:nvSpPr>
          <p:cNvPr id="7" name="TextBox 6"/>
          <p:cNvSpPr txBox="1"/>
          <p:nvPr/>
        </p:nvSpPr>
        <p:spPr>
          <a:xfrm>
            <a:off x="425000" y="849801"/>
            <a:ext cx="6830202" cy="7325081"/>
          </a:xfrm>
          <a:prstGeom prst="rect">
            <a:avLst/>
          </a:prstGeom>
          <a:noFill/>
        </p:spPr>
        <p:txBody>
          <a:bodyPr wrap="square" rtlCol="0">
            <a:spAutoFit/>
          </a:bodyPr>
          <a:lstStyle/>
          <a:p>
            <a:pPr fontAlgn="t"/>
            <a:r>
              <a:rPr lang="en-US" sz="1400" b="1" dirty="0" smtClean="0">
                <a:solidFill>
                  <a:srgbClr val="C41730"/>
                </a:solidFill>
                <a:latin typeface="Fanwood"/>
                <a:cs typeface="Fanwood"/>
              </a:rPr>
              <a:t>Overview:</a:t>
            </a:r>
            <a:endParaRPr lang="en-US" sz="400" b="1" dirty="0" smtClean="0">
              <a:latin typeface="Fanwood"/>
              <a:cs typeface="Fanwood"/>
            </a:endParaRPr>
          </a:p>
          <a:p>
            <a:pPr fontAlgn="t"/>
            <a:r>
              <a:rPr lang="en-US" sz="1200" dirty="0" smtClean="0">
                <a:latin typeface="Fanwood"/>
                <a:cs typeface="Fanwood"/>
              </a:rPr>
              <a:t>This module explores a fundamental aspect of the creation of powerful media that can connect to multiple, and at times challenging, audiences: perspective. Participants will explore what perspective is, and what influences it. In particular, they will consider the roles of empathy and the ability to understand others’ perspectives, respectively, to the process of creating and sharing powerful media about social or community issues. </a:t>
            </a:r>
          </a:p>
          <a:p>
            <a:pPr fontAlgn="t"/>
            <a:endParaRPr lang="en-US" sz="1200" dirty="0" smtClean="0">
              <a:latin typeface="Fanwood"/>
              <a:cs typeface="Fanwood"/>
            </a:endParaRPr>
          </a:p>
          <a:p>
            <a:pPr fontAlgn="t"/>
            <a:r>
              <a:rPr lang="en-US" sz="1400" b="1" dirty="0" smtClean="0">
                <a:solidFill>
                  <a:srgbClr val="C41730"/>
                </a:solidFill>
                <a:latin typeface="Fanwood"/>
                <a:cs typeface="Fanwood"/>
              </a:rPr>
              <a:t>Objectives</a:t>
            </a:r>
            <a:r>
              <a:rPr lang="en-US" sz="1200" b="1" dirty="0" smtClean="0">
                <a:solidFill>
                  <a:srgbClr val="C41730"/>
                </a:solidFill>
                <a:latin typeface="Fanwood"/>
                <a:cs typeface="Fanwood"/>
              </a:rPr>
              <a:t>:</a:t>
            </a:r>
            <a:endParaRPr lang="en-US" sz="400" b="1" dirty="0" smtClean="0">
              <a:latin typeface="Fanwood"/>
              <a:cs typeface="Fanwood"/>
            </a:endParaRPr>
          </a:p>
          <a:p>
            <a:pPr fontAlgn="t"/>
            <a:r>
              <a:rPr lang="en-US" sz="1200" dirty="0" smtClean="0">
                <a:latin typeface="Fanwood"/>
                <a:cs typeface="Fanwood"/>
              </a:rPr>
              <a:t>Participants will</a:t>
            </a:r>
          </a:p>
          <a:p>
            <a:pPr marL="171450" indent="-171450" algn="just" fontAlgn="t">
              <a:buFont typeface="Arial"/>
              <a:buChar char="•"/>
            </a:pPr>
            <a:r>
              <a:rPr lang="en-US" sz="1200" dirty="0" smtClean="0">
                <a:solidFill>
                  <a:srgbClr val="000000"/>
                </a:solidFill>
                <a:latin typeface="Fanwood"/>
                <a:cs typeface="Fanwood"/>
              </a:rPr>
              <a:t>Explore the meaning of perspective. </a:t>
            </a:r>
          </a:p>
          <a:p>
            <a:pPr marL="680862" lvl="2" indent="-171450" algn="just" fontAlgn="t">
              <a:buFont typeface="Arial"/>
              <a:buChar char="•"/>
            </a:pPr>
            <a:r>
              <a:rPr lang="en-US" sz="1200" dirty="0" smtClean="0">
                <a:solidFill>
                  <a:srgbClr val="000000"/>
                </a:solidFill>
                <a:latin typeface="Fanwood"/>
                <a:cs typeface="Fanwood"/>
              </a:rPr>
              <a:t>In particular, they will explore how emotionally connecting with others and/or understanding others’ perspectives can help them understand perspective more generally.</a:t>
            </a:r>
          </a:p>
          <a:p>
            <a:pPr marL="171450" indent="-171450" algn="just" fontAlgn="t">
              <a:buFont typeface="Arial"/>
              <a:buChar char="•"/>
            </a:pPr>
            <a:r>
              <a:rPr lang="en-US" sz="1200" dirty="0" smtClean="0">
                <a:solidFill>
                  <a:srgbClr val="000000"/>
                </a:solidFill>
                <a:latin typeface="Fanwood"/>
                <a:cs typeface="Fanwood"/>
              </a:rPr>
              <a:t>Explain how developing their own point of view enables them to create powerful media on important issues.</a:t>
            </a:r>
          </a:p>
          <a:p>
            <a:pPr fontAlgn="t"/>
            <a:endParaRPr lang="en-US" sz="1200" b="1" dirty="0" smtClean="0">
              <a:latin typeface="Fanwood"/>
              <a:cs typeface="Fanwood"/>
            </a:endParaRPr>
          </a:p>
          <a:p>
            <a:pPr fontAlgn="t"/>
            <a:r>
              <a:rPr lang="en-US" sz="1400" b="1" dirty="0" smtClean="0">
                <a:solidFill>
                  <a:srgbClr val="C41730"/>
                </a:solidFill>
                <a:latin typeface="Fanwood"/>
                <a:cs typeface="Fanwood"/>
              </a:rPr>
              <a:t>Age/Grade:</a:t>
            </a:r>
            <a:endParaRPr lang="en-US" sz="400" b="1" dirty="0" smtClean="0">
              <a:latin typeface="Fanwood"/>
              <a:cs typeface="Fanwood"/>
            </a:endParaRPr>
          </a:p>
          <a:p>
            <a:pPr indent="-171450" fontAlgn="t"/>
            <a:r>
              <a:rPr lang="en-US" sz="1200" dirty="0" smtClean="0">
                <a:latin typeface="Fanwood"/>
                <a:cs typeface="Fanwood"/>
              </a:rPr>
              <a:t>Ages 13-18</a:t>
            </a:r>
          </a:p>
          <a:p>
            <a:pPr indent="-171450" fontAlgn="t"/>
            <a:r>
              <a:rPr lang="en-US" sz="1200" dirty="0" smtClean="0">
                <a:latin typeface="Fanwood"/>
                <a:cs typeface="Fanwood"/>
              </a:rPr>
              <a:t>Grades 8-12</a:t>
            </a:r>
          </a:p>
          <a:p>
            <a:pPr fontAlgn="t"/>
            <a:endParaRPr lang="en-US" sz="1200" b="1" dirty="0" smtClean="0">
              <a:latin typeface="Fanwood"/>
              <a:cs typeface="Fanwood"/>
            </a:endParaRPr>
          </a:p>
          <a:p>
            <a:pPr fontAlgn="t"/>
            <a:r>
              <a:rPr lang="en-US" sz="1400" b="1" dirty="0" smtClean="0">
                <a:solidFill>
                  <a:srgbClr val="C41730"/>
                </a:solidFill>
                <a:latin typeface="Fanwood"/>
                <a:cs typeface="Fanwood"/>
              </a:rPr>
              <a:t>Audience:</a:t>
            </a:r>
            <a:endParaRPr lang="en-US" sz="400" b="1" dirty="0" smtClean="0">
              <a:latin typeface="Fanwood"/>
              <a:cs typeface="Fanwood"/>
            </a:endParaRPr>
          </a:p>
          <a:p>
            <a:r>
              <a:rPr lang="en-US" sz="1200" dirty="0" smtClean="0">
                <a:latin typeface="Fanwood"/>
                <a:cs typeface="Fanwood"/>
              </a:rPr>
              <a:t>No experience necessary, though the module is more beneficial if participants have experience with media creation, or have thought about associated issues (such as storytelling, audience, etc.).</a:t>
            </a:r>
          </a:p>
          <a:p>
            <a:pPr fontAlgn="t"/>
            <a:endParaRPr lang="en-US" sz="1200" b="1" dirty="0" smtClean="0">
              <a:latin typeface="Fanwood"/>
              <a:cs typeface="Fanwood"/>
            </a:endParaRPr>
          </a:p>
          <a:p>
            <a:pPr fontAlgn="t"/>
            <a:r>
              <a:rPr lang="en-US" sz="1400" b="1" dirty="0" smtClean="0">
                <a:solidFill>
                  <a:srgbClr val="C41730"/>
                </a:solidFill>
                <a:latin typeface="Fanwood"/>
                <a:cs typeface="Fanwood"/>
              </a:rPr>
              <a:t>Duration:</a:t>
            </a:r>
            <a:endParaRPr lang="en-US" sz="400" b="1" dirty="0" smtClean="0">
              <a:solidFill>
                <a:srgbClr val="C41730"/>
              </a:solidFill>
              <a:latin typeface="Fanwood"/>
              <a:cs typeface="Fanwood"/>
            </a:endParaRPr>
          </a:p>
          <a:p>
            <a:pPr fontAlgn="t"/>
            <a:r>
              <a:rPr lang="en-US" sz="1200" b="1" dirty="0" smtClean="0">
                <a:latin typeface="Fanwood"/>
                <a:cs typeface="Fanwood"/>
              </a:rPr>
              <a:t>120 minutes</a:t>
            </a:r>
          </a:p>
          <a:p>
            <a:pPr marL="171450" indent="-171450" algn="just" fontAlgn="t">
              <a:buFont typeface="Arial"/>
              <a:buChar char="•"/>
            </a:pPr>
            <a:r>
              <a:rPr lang="en-US" sz="1200" dirty="0" err="1" smtClean="0">
                <a:solidFill>
                  <a:srgbClr val="000000"/>
                </a:solidFill>
                <a:latin typeface="Fanwood"/>
                <a:cs typeface="Fanwood"/>
              </a:rPr>
              <a:t>Likert</a:t>
            </a:r>
            <a:r>
              <a:rPr lang="en-US" sz="1200" dirty="0" smtClean="0">
                <a:solidFill>
                  <a:srgbClr val="000000"/>
                </a:solidFill>
                <a:latin typeface="Fanwood"/>
                <a:cs typeface="Fanwood"/>
              </a:rPr>
              <a:t> Scale (20 minutes)</a:t>
            </a:r>
          </a:p>
          <a:p>
            <a:pPr marL="171450" indent="-171450" algn="just" fontAlgn="t">
              <a:buFont typeface="Arial"/>
              <a:buChar char="•"/>
            </a:pPr>
            <a:r>
              <a:rPr lang="en-US" sz="1200" dirty="0" smtClean="0">
                <a:solidFill>
                  <a:srgbClr val="000000"/>
                </a:solidFill>
                <a:latin typeface="Fanwood"/>
                <a:cs typeface="Fanwood"/>
              </a:rPr>
              <a:t>Gallery Walk (20 minutes)</a:t>
            </a:r>
          </a:p>
          <a:p>
            <a:pPr marL="171450" indent="-171450" algn="just" fontAlgn="t">
              <a:buFont typeface="Arial"/>
              <a:buChar char="•"/>
            </a:pPr>
            <a:r>
              <a:rPr lang="en-US" sz="1200" dirty="0" smtClean="0">
                <a:solidFill>
                  <a:srgbClr val="000000"/>
                </a:solidFill>
                <a:latin typeface="Fanwood"/>
                <a:cs typeface="Fanwood"/>
              </a:rPr>
              <a:t>Brainstorm Bonanza (20 minutes)</a:t>
            </a:r>
          </a:p>
          <a:p>
            <a:pPr marL="171450" indent="-171450" algn="just" fontAlgn="t">
              <a:buFont typeface="Arial"/>
              <a:buChar char="•"/>
            </a:pPr>
            <a:r>
              <a:rPr lang="en-US" sz="1200" dirty="0" smtClean="0">
                <a:solidFill>
                  <a:srgbClr val="000000"/>
                </a:solidFill>
                <a:latin typeface="Fanwood"/>
                <a:cs typeface="Fanwood"/>
              </a:rPr>
              <a:t>Design Session (45 minutes)</a:t>
            </a:r>
          </a:p>
          <a:p>
            <a:pPr marL="171450" indent="-171450" algn="just" fontAlgn="t">
              <a:buFont typeface="Arial"/>
              <a:buChar char="•"/>
            </a:pPr>
            <a:r>
              <a:rPr lang="en-US" sz="1200" dirty="0" smtClean="0">
                <a:solidFill>
                  <a:srgbClr val="000000"/>
                </a:solidFill>
                <a:latin typeface="Fanwood"/>
                <a:cs typeface="Fanwood"/>
              </a:rPr>
              <a:t>Closing Reflection (15 minutes)</a:t>
            </a:r>
          </a:p>
          <a:p>
            <a:pPr fontAlgn="t"/>
            <a:endParaRPr lang="en-US" sz="1400" b="1" dirty="0" smtClean="0">
              <a:solidFill>
                <a:srgbClr val="C41730"/>
              </a:solidFill>
              <a:latin typeface="Fanwood"/>
              <a:cs typeface="Fanwood"/>
            </a:endParaRPr>
          </a:p>
          <a:p>
            <a:pPr fontAlgn="t"/>
            <a:r>
              <a:rPr lang="en-US" sz="1400" b="1" dirty="0" smtClean="0">
                <a:solidFill>
                  <a:srgbClr val="C41730"/>
                </a:solidFill>
                <a:latin typeface="Fanwood"/>
                <a:cs typeface="Fanwood"/>
              </a:rPr>
              <a:t>Materials:</a:t>
            </a:r>
            <a:endParaRPr lang="en-US" sz="400" b="1" dirty="0" smtClean="0">
              <a:solidFill>
                <a:srgbClr val="C41730"/>
              </a:solidFill>
              <a:latin typeface="Fanwood"/>
              <a:cs typeface="Fanwood"/>
            </a:endParaRPr>
          </a:p>
          <a:p>
            <a:pPr marL="171450" indent="-171450" algn="just" fontAlgn="t">
              <a:buFont typeface="Arial"/>
              <a:buChar char="•"/>
            </a:pPr>
            <a:r>
              <a:rPr lang="en-US" sz="1200" dirty="0" smtClean="0">
                <a:solidFill>
                  <a:srgbClr val="000000"/>
                </a:solidFill>
                <a:latin typeface="Fanwood"/>
                <a:cs typeface="Fanwood"/>
              </a:rPr>
              <a:t>Media equipment (flip camera, still camera)</a:t>
            </a:r>
          </a:p>
          <a:p>
            <a:pPr marL="171450" indent="-171450" algn="just" fontAlgn="t">
              <a:buFont typeface="Arial"/>
              <a:buChar char="•"/>
            </a:pPr>
            <a:r>
              <a:rPr lang="en-US" sz="1200" dirty="0" smtClean="0">
                <a:solidFill>
                  <a:srgbClr val="000000"/>
                </a:solidFill>
                <a:latin typeface="Fanwood"/>
                <a:cs typeface="Fanwood"/>
              </a:rPr>
              <a:t>Flip charts</a:t>
            </a:r>
          </a:p>
          <a:p>
            <a:pPr marL="171450" indent="-171450" algn="just" fontAlgn="t">
              <a:buFont typeface="Arial"/>
              <a:buChar char="•"/>
            </a:pPr>
            <a:r>
              <a:rPr lang="en-US" sz="1200" dirty="0" smtClean="0">
                <a:solidFill>
                  <a:srgbClr val="000000"/>
                </a:solidFill>
                <a:latin typeface="Fanwood"/>
                <a:cs typeface="Fanwood"/>
              </a:rPr>
              <a:t>Markers</a:t>
            </a:r>
          </a:p>
          <a:p>
            <a:pPr marL="171450" indent="-171450" algn="just" fontAlgn="t">
              <a:buFont typeface="Arial"/>
              <a:buChar char="•"/>
            </a:pPr>
            <a:r>
              <a:rPr lang="en-US" sz="1200" dirty="0" smtClean="0">
                <a:solidFill>
                  <a:srgbClr val="000000"/>
                </a:solidFill>
                <a:latin typeface="Fanwood"/>
                <a:cs typeface="Fanwood"/>
              </a:rPr>
              <a:t>Art supplies</a:t>
            </a:r>
          </a:p>
          <a:p>
            <a:pPr fontAlgn="t"/>
            <a:endParaRPr lang="en-US" sz="1200" b="1" dirty="0" smtClean="0">
              <a:latin typeface="Fanwood"/>
              <a:cs typeface="Fanwood"/>
            </a:endParaRPr>
          </a:p>
          <a:p>
            <a:pPr fontAlgn="t"/>
            <a:r>
              <a:rPr lang="en-US" sz="1200" b="1" dirty="0" smtClean="0">
                <a:solidFill>
                  <a:srgbClr val="C41730"/>
                </a:solidFill>
                <a:latin typeface="Fanwood"/>
                <a:cs typeface="Fanwood"/>
              </a:rPr>
              <a:t>Key Words:</a:t>
            </a:r>
            <a:endParaRPr lang="en-US" sz="1200" dirty="0" smtClean="0">
              <a:latin typeface="Fanwood"/>
              <a:cs typeface="Fanwood"/>
            </a:endParaRPr>
          </a:p>
          <a:p>
            <a:endParaRPr lang="en-US" sz="1200" dirty="0">
              <a:latin typeface="Fanwood"/>
              <a:cs typeface="Fanwood"/>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29331338"/>
      </p:ext>
    </p:extLst>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46379" y="439899"/>
            <a:ext cx="2300630" cy="954107"/>
          </a:xfrm>
          <a:prstGeom prst="rect">
            <a:avLst/>
          </a:prstGeom>
          <a:noFill/>
        </p:spPr>
        <p:txBody>
          <a:bodyPr wrap="none" rtlCol="0">
            <a:spAutoFit/>
          </a:bodyPr>
          <a:lstStyle/>
          <a:p>
            <a:r>
              <a:rPr lang="en-US" sz="3600" b="1" dirty="0" err="1" smtClean="0">
                <a:solidFill>
                  <a:srgbClr val="C41730"/>
                </a:solidFill>
                <a:latin typeface="Fanwood"/>
                <a:cs typeface="Fanwood"/>
              </a:rPr>
              <a:t>Likert</a:t>
            </a:r>
            <a:r>
              <a:rPr lang="en-US" sz="3600" b="1" dirty="0" smtClean="0">
                <a:solidFill>
                  <a:srgbClr val="C41730"/>
                </a:solidFill>
                <a:latin typeface="Fanwood"/>
                <a:cs typeface="Fanwood"/>
              </a:rPr>
              <a:t> Scale</a:t>
            </a:r>
          </a:p>
          <a:p>
            <a:r>
              <a:rPr lang="en-US" dirty="0" smtClean="0">
                <a:latin typeface="Fanwood"/>
                <a:cs typeface="Fanwood"/>
              </a:rPr>
              <a:t>(20 minutes)</a:t>
            </a:r>
            <a:endParaRPr lang="en-US" dirty="0">
              <a:latin typeface="Fanwood"/>
              <a:cs typeface="Fanwood"/>
            </a:endParaRPr>
          </a:p>
        </p:txBody>
      </p:sp>
      <p:sp>
        <p:nvSpPr>
          <p:cNvPr id="5" name="TextBox 4"/>
          <p:cNvSpPr txBox="1"/>
          <p:nvPr/>
        </p:nvSpPr>
        <p:spPr>
          <a:xfrm>
            <a:off x="346378" y="1460875"/>
            <a:ext cx="7121221" cy="7294304"/>
          </a:xfrm>
          <a:prstGeom prst="rect">
            <a:avLst/>
          </a:prstGeom>
          <a:noFill/>
        </p:spPr>
        <p:txBody>
          <a:bodyPr wrap="square" rtlCol="0">
            <a:spAutoFit/>
          </a:bodyPr>
          <a:lstStyle/>
          <a:p>
            <a:r>
              <a:rPr lang="en-US" sz="1400" b="1" dirty="0" smtClean="0">
                <a:solidFill>
                  <a:srgbClr val="C41730"/>
                </a:solidFill>
                <a:latin typeface="Fanwood"/>
                <a:cs typeface="Fanwood"/>
              </a:rPr>
              <a:t>Goal</a:t>
            </a:r>
            <a:r>
              <a:rPr lang="en-US" sz="1400" dirty="0" smtClean="0">
                <a:solidFill>
                  <a:srgbClr val="C41730"/>
                </a:solidFill>
                <a:latin typeface="Fanwood"/>
                <a:cs typeface="Fanwood"/>
              </a:rPr>
              <a:t>: </a:t>
            </a:r>
          </a:p>
          <a:p>
            <a:r>
              <a:rPr lang="en-US" sz="1200" dirty="0" smtClean="0">
                <a:latin typeface="Fanwood"/>
                <a:cs typeface="Fanwood"/>
              </a:rPr>
              <a:t>For </a:t>
            </a:r>
            <a:r>
              <a:rPr lang="en-US" sz="1200" dirty="0">
                <a:latin typeface="Fanwood"/>
                <a:cs typeface="Fanwood"/>
              </a:rPr>
              <a:t>participants to explore the differences/similarities between one another, their cultures, and their experiences. </a:t>
            </a:r>
            <a:endParaRPr lang="en-US" sz="1200" dirty="0" smtClean="0">
              <a:solidFill>
                <a:srgbClr val="953735"/>
              </a:solidFill>
              <a:latin typeface="Fanwood"/>
              <a:cs typeface="Fanwood"/>
            </a:endParaRPr>
          </a:p>
          <a:p>
            <a:endParaRPr lang="en-US" sz="1400" dirty="0" smtClean="0">
              <a:latin typeface="Fanwood"/>
              <a:cs typeface="Fanwood"/>
            </a:endParaRPr>
          </a:p>
          <a:p>
            <a:r>
              <a:rPr lang="en-US" sz="1400" b="1" dirty="0" smtClean="0">
                <a:solidFill>
                  <a:srgbClr val="C41730"/>
                </a:solidFill>
                <a:latin typeface="Fanwood"/>
                <a:cs typeface="Fanwood"/>
              </a:rPr>
              <a:t>Materials:</a:t>
            </a:r>
            <a:r>
              <a:rPr lang="en-US" sz="1400" dirty="0" smtClean="0">
                <a:solidFill>
                  <a:srgbClr val="C41730"/>
                </a:solidFill>
                <a:latin typeface="Fanwood"/>
                <a:cs typeface="Fanwood"/>
              </a:rPr>
              <a:t> </a:t>
            </a:r>
          </a:p>
          <a:p>
            <a:r>
              <a:rPr lang="en-US" sz="1200" dirty="0" smtClean="0">
                <a:latin typeface="Fanwood"/>
                <a:cs typeface="Fanwood"/>
              </a:rPr>
              <a:t>Cards with statements on them (see below for examples).</a:t>
            </a:r>
            <a:endParaRPr lang="en-US" sz="1200" b="1" dirty="0" smtClean="0">
              <a:latin typeface="Fanwood"/>
              <a:cs typeface="Fanwood"/>
            </a:endParaRPr>
          </a:p>
          <a:p>
            <a:endParaRPr lang="en-US" sz="1200" b="1" dirty="0">
              <a:solidFill>
                <a:srgbClr val="953735"/>
              </a:solidFill>
              <a:latin typeface="Fanwood"/>
              <a:cs typeface="Fanwood"/>
            </a:endParaRPr>
          </a:p>
          <a:p>
            <a:pPr algn="just"/>
            <a:r>
              <a:rPr lang="en-US" sz="1400" b="1" dirty="0" smtClean="0">
                <a:solidFill>
                  <a:srgbClr val="C41730"/>
                </a:solidFill>
                <a:latin typeface="Fanwood"/>
                <a:cs typeface="Fanwood"/>
              </a:rPr>
              <a:t>Say:</a:t>
            </a:r>
            <a:r>
              <a:rPr lang="en-US" sz="1400" dirty="0" smtClean="0">
                <a:solidFill>
                  <a:srgbClr val="C41730"/>
                </a:solidFill>
                <a:latin typeface="Fanwood"/>
                <a:cs typeface="Fanwood"/>
              </a:rPr>
              <a:t> </a:t>
            </a:r>
          </a:p>
          <a:p>
            <a:pPr algn="just"/>
            <a:r>
              <a:rPr lang="en-US" sz="1200" dirty="0" smtClean="0">
                <a:solidFill>
                  <a:srgbClr val="000000"/>
                </a:solidFill>
                <a:latin typeface="Fanwood"/>
                <a:cs typeface="Fanwood"/>
              </a:rPr>
              <a:t>For this activity, we’ll be thinking about some of our recent experiences and impressions about dealing with our own, and other people’s, perspectives. Keep in mind that perspective is your personal point of view, and that it can be based on a lot of things, such as who you are, where you’re from, and what you’ve experienced. </a:t>
            </a:r>
          </a:p>
          <a:p>
            <a:pPr algn="just"/>
            <a:endParaRPr lang="en-US" sz="1200" dirty="0">
              <a:solidFill>
                <a:srgbClr val="000000"/>
              </a:solidFill>
              <a:latin typeface="Fanwood"/>
              <a:cs typeface="Fanwood"/>
            </a:endParaRPr>
          </a:p>
          <a:p>
            <a:pPr algn="just"/>
            <a:r>
              <a:rPr lang="en-US" sz="1200" dirty="0" smtClean="0">
                <a:solidFill>
                  <a:srgbClr val="000000"/>
                </a:solidFill>
                <a:latin typeface="Fanwood"/>
                <a:cs typeface="Fanwood"/>
              </a:rPr>
              <a:t>I’m going to read a pair of statements or words aloud, and I’d like you to move to different sides of the room, depending on how you feel about these statements. For instance, I might say cheeseburgers versus hamburgers, and if I </a:t>
            </a:r>
            <a:r>
              <a:rPr lang="en-US" sz="1200" i="1" dirty="0" smtClean="0">
                <a:solidFill>
                  <a:srgbClr val="000000"/>
                </a:solidFill>
                <a:latin typeface="Fanwood"/>
                <a:cs typeface="Fanwood"/>
              </a:rPr>
              <a:t>really like </a:t>
            </a:r>
            <a:r>
              <a:rPr lang="en-US" sz="1200" dirty="0" smtClean="0">
                <a:solidFill>
                  <a:srgbClr val="000000"/>
                </a:solidFill>
                <a:latin typeface="Fanwood"/>
                <a:cs typeface="Fanwood"/>
              </a:rPr>
              <a:t>cheeseburgers, then I’ll move all the way to the left, and if I </a:t>
            </a:r>
            <a:r>
              <a:rPr lang="en-US" sz="1200" i="1" dirty="0" smtClean="0">
                <a:solidFill>
                  <a:srgbClr val="000000"/>
                </a:solidFill>
                <a:latin typeface="Fanwood"/>
                <a:cs typeface="Fanwood"/>
              </a:rPr>
              <a:t>love</a:t>
            </a:r>
            <a:r>
              <a:rPr lang="en-US" sz="1200" dirty="0" smtClean="0">
                <a:solidFill>
                  <a:srgbClr val="000000"/>
                </a:solidFill>
                <a:latin typeface="Fanwood"/>
                <a:cs typeface="Fanwood"/>
              </a:rPr>
              <a:t> hamburgers just the way they are, I’ll move all the way to the right. If I </a:t>
            </a:r>
            <a:r>
              <a:rPr lang="en-US" sz="1200" i="1" dirty="0" smtClean="0">
                <a:solidFill>
                  <a:srgbClr val="000000"/>
                </a:solidFill>
                <a:latin typeface="Fanwood"/>
                <a:cs typeface="Fanwood"/>
              </a:rPr>
              <a:t>usually</a:t>
            </a:r>
            <a:r>
              <a:rPr lang="en-US" sz="1200" dirty="0" smtClean="0">
                <a:solidFill>
                  <a:srgbClr val="000000"/>
                </a:solidFill>
                <a:latin typeface="Fanwood"/>
                <a:cs typeface="Fanwood"/>
              </a:rPr>
              <a:t> like cheeseburgers more, then I’ll move only part of the way there, and if I can’t make up my mind, I’ll stand in the middle. If I’m vegetarian, or just don’t like burgers, I will also stand in the middle. Any questions? </a:t>
            </a:r>
          </a:p>
          <a:p>
            <a:pPr algn="just"/>
            <a:endParaRPr lang="en-US" sz="1200" dirty="0">
              <a:solidFill>
                <a:srgbClr val="000000"/>
              </a:solidFill>
              <a:latin typeface="Fanwood"/>
              <a:cs typeface="Fanwood"/>
            </a:endParaRPr>
          </a:p>
          <a:p>
            <a:pPr algn="just"/>
            <a:r>
              <a:rPr lang="en-US" sz="1200" i="1" dirty="0" smtClean="0">
                <a:solidFill>
                  <a:srgbClr val="000000"/>
                </a:solidFill>
                <a:latin typeface="Fanwood"/>
                <a:cs typeface="Fanwood"/>
              </a:rPr>
              <a:t>[During the activity, ask participants to support their decisions, and ask if they notice any trends during any of the statements.]</a:t>
            </a:r>
          </a:p>
          <a:p>
            <a:pPr algn="just"/>
            <a:endParaRPr lang="en-US" sz="1200" dirty="0">
              <a:solidFill>
                <a:srgbClr val="000000"/>
              </a:solidFill>
              <a:latin typeface="Fanwood"/>
              <a:cs typeface="Fanwood"/>
            </a:endParaRPr>
          </a:p>
          <a:p>
            <a:pPr algn="just"/>
            <a:r>
              <a:rPr lang="en-US" sz="1400" b="1" dirty="0" smtClean="0">
                <a:solidFill>
                  <a:srgbClr val="C41730"/>
                </a:solidFill>
                <a:latin typeface="Fanwood"/>
                <a:cs typeface="Fanwood"/>
              </a:rPr>
              <a:t>Possible Statements: </a:t>
            </a:r>
          </a:p>
          <a:p>
            <a:pPr marL="171450" indent="-171450" algn="just">
              <a:buFont typeface="Arial"/>
              <a:buChar char="•"/>
            </a:pPr>
            <a:r>
              <a:rPr lang="en-US" sz="1200" dirty="0" smtClean="0">
                <a:solidFill>
                  <a:srgbClr val="000000"/>
                </a:solidFill>
                <a:latin typeface="Fanwood"/>
                <a:cs typeface="Fanwood"/>
              </a:rPr>
              <a:t>Chocolate vs. Vanilla</a:t>
            </a:r>
          </a:p>
          <a:p>
            <a:pPr marL="171450" indent="-171450" algn="just">
              <a:buFont typeface="Arial"/>
              <a:buChar char="•"/>
            </a:pPr>
            <a:r>
              <a:rPr lang="en-US" sz="1200" dirty="0" smtClean="0">
                <a:solidFill>
                  <a:srgbClr val="000000"/>
                </a:solidFill>
                <a:latin typeface="Fanwood"/>
                <a:cs typeface="Fanwood"/>
              </a:rPr>
              <a:t>Facebook vs. Twitter</a:t>
            </a:r>
          </a:p>
          <a:p>
            <a:pPr marL="171450" indent="-171450" algn="just">
              <a:buFont typeface="Arial"/>
              <a:buChar char="•"/>
            </a:pPr>
            <a:r>
              <a:rPr lang="en-US" sz="1200" dirty="0" smtClean="0">
                <a:solidFill>
                  <a:srgbClr val="000000"/>
                </a:solidFill>
                <a:latin typeface="Fanwood"/>
                <a:cs typeface="Fanwood"/>
              </a:rPr>
              <a:t>It’s easy to talk about issues in my school or community with teachers, parents, and community leaders v. It’s difficult to talk about issues in my school or community with teachers, parents, or community leaders.</a:t>
            </a:r>
          </a:p>
          <a:p>
            <a:pPr marL="171450" indent="-171450" algn="just">
              <a:buFont typeface="Arial"/>
              <a:buChar char="•"/>
            </a:pPr>
            <a:r>
              <a:rPr lang="en-US" sz="1200" dirty="0" smtClean="0">
                <a:solidFill>
                  <a:srgbClr val="000000"/>
                </a:solidFill>
                <a:latin typeface="Fanwood"/>
                <a:cs typeface="Fanwood"/>
              </a:rPr>
              <a:t>It’s easy to talk about issues in my school or community with peers. v. It’s difficult to talk about issues in my school or community with peers.</a:t>
            </a:r>
          </a:p>
          <a:p>
            <a:pPr marL="171450" indent="-171450" algn="just">
              <a:buFont typeface="Arial"/>
              <a:buChar char="•"/>
            </a:pPr>
            <a:r>
              <a:rPr lang="en-US" sz="1200" dirty="0" smtClean="0">
                <a:solidFill>
                  <a:srgbClr val="000000"/>
                </a:solidFill>
                <a:latin typeface="Fanwood"/>
                <a:cs typeface="Fanwood"/>
              </a:rPr>
              <a:t>Even if I don’t agree with someone else’s views or decisions, it’s still easy for me to understand where they’re coming from. V. If I don’t agree with someone else’s views or decisions, it’s not easy for me to understand where they’re coming from. </a:t>
            </a:r>
          </a:p>
          <a:p>
            <a:pPr marL="171450" indent="-171450" algn="just">
              <a:buFont typeface="Arial"/>
              <a:buChar char="•"/>
            </a:pPr>
            <a:r>
              <a:rPr lang="en-US" sz="1200" dirty="0" smtClean="0">
                <a:solidFill>
                  <a:srgbClr val="000000"/>
                </a:solidFill>
                <a:latin typeface="Fanwood"/>
                <a:cs typeface="Fanwood"/>
              </a:rPr>
              <a:t>Even if I don’t agree with someone else’s views or decisions, I can still feel for them / If I don’t agree with someone else’s views or decisions, it’s hard for me to feel for them.</a:t>
            </a:r>
          </a:p>
          <a:p>
            <a:pPr marL="171450" indent="-171450" algn="just">
              <a:buFont typeface="Arial"/>
              <a:buChar char="•"/>
            </a:pPr>
            <a:endParaRPr lang="en-US" sz="1200" i="1" dirty="0">
              <a:solidFill>
                <a:srgbClr val="000000"/>
              </a:solidFill>
              <a:latin typeface="Fanwood"/>
              <a:cs typeface="Fanwood"/>
            </a:endParaRPr>
          </a:p>
          <a:p>
            <a:pPr algn="just"/>
            <a:endParaRPr lang="en-US" sz="1200" dirty="0" smtClean="0">
              <a:solidFill>
                <a:srgbClr val="000000"/>
              </a:solidFill>
              <a:latin typeface="Fanwood"/>
              <a:cs typeface="Fanwood"/>
            </a:endParaRPr>
          </a:p>
          <a:p>
            <a:pPr algn="just"/>
            <a:r>
              <a:rPr lang="en-US" sz="1400" b="1" dirty="0" smtClean="0">
                <a:solidFill>
                  <a:srgbClr val="953735"/>
                </a:solidFill>
                <a:latin typeface="Fanwood"/>
                <a:cs typeface="Fanwood"/>
              </a:rPr>
              <a:t>Say: </a:t>
            </a:r>
            <a:r>
              <a:rPr lang="en-US" sz="1200" dirty="0" smtClean="0">
                <a:solidFill>
                  <a:srgbClr val="000000"/>
                </a:solidFill>
                <a:latin typeface="Fanwood"/>
                <a:cs typeface="Fanwood"/>
              </a:rPr>
              <a:t>We saw from your responses that there are different opinions about what makes up your perspectives. Some of our perspectives are influenced more by learning from others; for others, our personal perspectives are less influenced by learning from others. We also saw that some audiences are easier or harder to talk to than others. Now we’re going to explore these issues a little further.</a:t>
            </a:r>
            <a:endParaRPr lang="en-US" sz="1200" i="1" dirty="0">
              <a:solidFill>
                <a:srgbClr val="000000"/>
              </a:solidFill>
              <a:latin typeface="Fanwood"/>
              <a:cs typeface="Fanwood"/>
            </a:endParaRPr>
          </a:p>
        </p:txBody>
      </p:sp>
      <p:sp>
        <p:nvSpPr>
          <p:cNvPr id="6" name="Slide Number Placeholder 5"/>
          <p:cNvSpPr>
            <a:spLocks noGrp="1"/>
          </p:cNvSpPr>
          <p:nvPr>
            <p:ph type="sldNum" sz="quarter" idx="12"/>
          </p:nvPr>
        </p:nvSpPr>
        <p:spPr/>
        <p:txBody>
          <a:bodyPr/>
          <a:lstStyle/>
          <a:p>
            <a:r>
              <a:rPr lang="en-US" dirty="0" smtClean="0"/>
              <a:t>{</a:t>
            </a:r>
            <a:fld id="{EADF8036-7553-6446-B3CD-00C0537FDCC8}" type="slidenum">
              <a:rPr lang="en-US" smtClean="0"/>
              <a:pPr/>
              <a:t>3</a:t>
            </a:fld>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894103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46379" y="439899"/>
            <a:ext cx="2608406" cy="954107"/>
          </a:xfrm>
          <a:prstGeom prst="rect">
            <a:avLst/>
          </a:prstGeom>
          <a:noFill/>
        </p:spPr>
        <p:txBody>
          <a:bodyPr wrap="none" rtlCol="0">
            <a:spAutoFit/>
          </a:bodyPr>
          <a:lstStyle/>
          <a:p>
            <a:r>
              <a:rPr lang="en-US" sz="3600" b="1" dirty="0" smtClean="0">
                <a:solidFill>
                  <a:srgbClr val="C41730"/>
                </a:solidFill>
                <a:latin typeface="Fanwood"/>
                <a:cs typeface="Fanwood"/>
              </a:rPr>
              <a:t>Gallery Walk</a:t>
            </a:r>
          </a:p>
          <a:p>
            <a:r>
              <a:rPr lang="en-US" dirty="0" smtClean="0">
                <a:latin typeface="Fanwood"/>
                <a:cs typeface="Fanwood"/>
              </a:rPr>
              <a:t>(20 minutes)</a:t>
            </a:r>
            <a:endParaRPr lang="en-US" dirty="0">
              <a:latin typeface="Fanwood"/>
              <a:cs typeface="Fanwood"/>
            </a:endParaRPr>
          </a:p>
        </p:txBody>
      </p:sp>
      <p:sp>
        <p:nvSpPr>
          <p:cNvPr id="5" name="TextBox 4"/>
          <p:cNvSpPr txBox="1"/>
          <p:nvPr/>
        </p:nvSpPr>
        <p:spPr>
          <a:xfrm>
            <a:off x="346378" y="1460875"/>
            <a:ext cx="7121221" cy="7109637"/>
          </a:xfrm>
          <a:prstGeom prst="rect">
            <a:avLst/>
          </a:prstGeom>
          <a:noFill/>
        </p:spPr>
        <p:txBody>
          <a:bodyPr wrap="square" rtlCol="0">
            <a:spAutoFit/>
          </a:bodyPr>
          <a:lstStyle/>
          <a:p>
            <a:pPr algn="just"/>
            <a:r>
              <a:rPr lang="en-US" sz="1400" b="1" dirty="0" smtClean="0">
                <a:solidFill>
                  <a:srgbClr val="C41730"/>
                </a:solidFill>
                <a:latin typeface="Fanwood"/>
                <a:cs typeface="Fanwood"/>
              </a:rPr>
              <a:t>Goal</a:t>
            </a:r>
            <a:r>
              <a:rPr lang="en-US" sz="1400" dirty="0" smtClean="0">
                <a:solidFill>
                  <a:srgbClr val="C41730"/>
                </a:solidFill>
                <a:latin typeface="Fanwood"/>
                <a:cs typeface="Fanwood"/>
              </a:rPr>
              <a:t>: </a:t>
            </a:r>
          </a:p>
          <a:p>
            <a:pPr algn="just"/>
            <a:r>
              <a:rPr lang="en-US" sz="1200" dirty="0" smtClean="0">
                <a:latin typeface="Fanwood"/>
                <a:cs typeface="Fanwood"/>
              </a:rPr>
              <a:t>For participants to think about all the different perspectives they’ve come into contact with, and how they’ve developed their own perspectives.</a:t>
            </a:r>
          </a:p>
          <a:p>
            <a:pPr algn="just"/>
            <a:endParaRPr lang="en-US" sz="1400" dirty="0" smtClean="0">
              <a:latin typeface="Fanwood"/>
              <a:cs typeface="Fanwood"/>
            </a:endParaRPr>
          </a:p>
          <a:p>
            <a:pPr algn="just"/>
            <a:r>
              <a:rPr lang="en-US" sz="1400" b="1" dirty="0" smtClean="0">
                <a:solidFill>
                  <a:srgbClr val="C41730"/>
                </a:solidFill>
                <a:latin typeface="Fanwood"/>
                <a:cs typeface="Fanwood"/>
              </a:rPr>
              <a:t>Materials: </a:t>
            </a:r>
          </a:p>
          <a:p>
            <a:pPr algn="just"/>
            <a:r>
              <a:rPr lang="en-US" sz="1200" dirty="0" smtClean="0">
                <a:solidFill>
                  <a:srgbClr val="000000"/>
                </a:solidFill>
                <a:latin typeface="Fanwood"/>
                <a:cs typeface="Fanwood"/>
              </a:rPr>
              <a:t>Sticky notes, pens, flipcharts</a:t>
            </a:r>
          </a:p>
          <a:p>
            <a:pPr algn="just"/>
            <a:endParaRPr lang="en-US" sz="1200" b="1" dirty="0" smtClean="0">
              <a:solidFill>
                <a:srgbClr val="953735"/>
              </a:solidFill>
              <a:latin typeface="Fanwood"/>
              <a:cs typeface="Fanwood"/>
            </a:endParaRPr>
          </a:p>
          <a:p>
            <a:pPr algn="just"/>
            <a:r>
              <a:rPr lang="en-US" sz="1400" b="1" dirty="0" smtClean="0">
                <a:solidFill>
                  <a:srgbClr val="C41730"/>
                </a:solidFill>
                <a:latin typeface="Fanwood"/>
                <a:cs typeface="Fanwood"/>
              </a:rPr>
              <a:t>Say:</a:t>
            </a:r>
            <a:r>
              <a:rPr lang="en-US" sz="1400" dirty="0" smtClean="0">
                <a:solidFill>
                  <a:srgbClr val="C41730"/>
                </a:solidFill>
                <a:latin typeface="Fanwood"/>
                <a:cs typeface="Fanwood"/>
              </a:rPr>
              <a:t> </a:t>
            </a:r>
          </a:p>
          <a:p>
            <a:pPr algn="just"/>
            <a:r>
              <a:rPr lang="en-US" sz="1200" dirty="0" smtClean="0">
                <a:solidFill>
                  <a:srgbClr val="000000"/>
                </a:solidFill>
                <a:latin typeface="Fanwood"/>
                <a:cs typeface="Fanwood"/>
              </a:rPr>
              <a:t>Let’s think about all the different perspectives we’ve gotten to know, and how we’ve developed our own perspectives. We can also think about how online media is important for expressing perspectives in cool and interesting ways. </a:t>
            </a:r>
          </a:p>
          <a:p>
            <a:pPr algn="just"/>
            <a:endParaRPr lang="en-US" sz="1200" dirty="0">
              <a:solidFill>
                <a:srgbClr val="000000"/>
              </a:solidFill>
              <a:latin typeface="Fanwood"/>
              <a:cs typeface="Fanwood"/>
            </a:endParaRPr>
          </a:p>
          <a:p>
            <a:pPr algn="just"/>
            <a:r>
              <a:rPr lang="en-US" sz="1200" i="1" dirty="0" smtClean="0">
                <a:solidFill>
                  <a:srgbClr val="000000"/>
                </a:solidFill>
                <a:latin typeface="Fanwood"/>
                <a:cs typeface="Fanwood"/>
              </a:rPr>
              <a:t>[Divide students into pairs.]</a:t>
            </a:r>
          </a:p>
          <a:p>
            <a:pPr algn="just"/>
            <a:endParaRPr lang="en-US" sz="1200" i="1" dirty="0">
              <a:solidFill>
                <a:srgbClr val="000000"/>
              </a:solidFill>
              <a:latin typeface="Fanwood"/>
              <a:cs typeface="Fanwood"/>
            </a:endParaRPr>
          </a:p>
          <a:p>
            <a:pPr algn="just"/>
            <a:r>
              <a:rPr lang="en-US" sz="1200" dirty="0" smtClean="0">
                <a:solidFill>
                  <a:srgbClr val="000000"/>
                </a:solidFill>
                <a:latin typeface="Fanwood"/>
                <a:cs typeface="Fanwood"/>
              </a:rPr>
              <a:t>In pairs, you and your partner will think about the four questions you see posted around the room on the white sheets of paper. I’m also going to pass out a sheet of paper that has a copy of all the questions to each group. Write your group’s responses for each question on a sticky note. For each question, you might have more than one answer, so put each of those answers on different sticky notes, and feel free to use as many as you need. Then, stick your answers to the sheets.</a:t>
            </a:r>
          </a:p>
          <a:p>
            <a:pPr algn="just"/>
            <a:endParaRPr lang="en-US" sz="1200" dirty="0">
              <a:solidFill>
                <a:srgbClr val="000000"/>
              </a:solidFill>
              <a:latin typeface="Fanwood"/>
              <a:cs typeface="Fanwood"/>
            </a:endParaRPr>
          </a:p>
          <a:p>
            <a:pPr algn="just"/>
            <a:r>
              <a:rPr lang="en-US" sz="1200" dirty="0" smtClean="0">
                <a:solidFill>
                  <a:srgbClr val="000000"/>
                </a:solidFill>
                <a:latin typeface="Fanwood"/>
                <a:cs typeface="Fanwood"/>
              </a:rPr>
              <a:t>You have </a:t>
            </a:r>
            <a:r>
              <a:rPr lang="en-US" sz="1200" b="1" dirty="0" smtClean="0">
                <a:solidFill>
                  <a:srgbClr val="000000"/>
                </a:solidFill>
                <a:latin typeface="Fanwood"/>
                <a:cs typeface="Fanwood"/>
              </a:rPr>
              <a:t>12 minutes</a:t>
            </a:r>
            <a:r>
              <a:rPr lang="en-US" sz="1200" dirty="0" smtClean="0">
                <a:solidFill>
                  <a:srgbClr val="000000"/>
                </a:solidFill>
                <a:latin typeface="Fanwood"/>
                <a:cs typeface="Fanwood"/>
              </a:rPr>
              <a:t> to answer these questions. Feel free to move around the room from one question to the next. Have fun!</a:t>
            </a:r>
          </a:p>
          <a:p>
            <a:pPr algn="just"/>
            <a:endParaRPr lang="en-US" sz="1200" dirty="0">
              <a:solidFill>
                <a:srgbClr val="000000"/>
              </a:solidFill>
              <a:latin typeface="Fanwood"/>
              <a:cs typeface="Fanwood"/>
            </a:endParaRPr>
          </a:p>
          <a:p>
            <a:pPr algn="just"/>
            <a:r>
              <a:rPr lang="en-US" sz="1400" b="1" dirty="0" smtClean="0">
                <a:solidFill>
                  <a:srgbClr val="C41730"/>
                </a:solidFill>
                <a:latin typeface="Fanwood"/>
                <a:cs typeface="Fanwood"/>
              </a:rPr>
              <a:t>Possible Questions</a:t>
            </a:r>
            <a:r>
              <a:rPr lang="en-US" sz="1400" dirty="0">
                <a:solidFill>
                  <a:srgbClr val="C41730"/>
                </a:solidFill>
                <a:latin typeface="Fanwood"/>
                <a:cs typeface="Fanwood"/>
              </a:rPr>
              <a:t>:</a:t>
            </a:r>
            <a:endParaRPr lang="en-US" sz="1400" dirty="0" smtClean="0">
              <a:solidFill>
                <a:srgbClr val="C41730"/>
              </a:solidFill>
              <a:latin typeface="Fanwood"/>
              <a:cs typeface="Fanwood"/>
            </a:endParaRPr>
          </a:p>
          <a:p>
            <a:pPr marL="171450" indent="-171450" algn="just">
              <a:buFont typeface="Arial"/>
              <a:buChar char="•"/>
            </a:pPr>
            <a:r>
              <a:rPr lang="en-US" sz="1200" dirty="0" smtClean="0">
                <a:solidFill>
                  <a:srgbClr val="000000"/>
                </a:solidFill>
                <a:latin typeface="Fanwood"/>
                <a:cs typeface="Fanwood"/>
              </a:rPr>
              <a:t>Whose perspectives have you been exposed to recently? What makes them different from your own?</a:t>
            </a:r>
          </a:p>
          <a:p>
            <a:pPr marL="171450" indent="-171450" algn="just">
              <a:buFont typeface="Arial"/>
              <a:buChar char="•"/>
            </a:pPr>
            <a:r>
              <a:rPr lang="en-US" sz="1200" dirty="0" smtClean="0">
                <a:solidFill>
                  <a:srgbClr val="000000"/>
                </a:solidFill>
                <a:latin typeface="Fanwood"/>
                <a:cs typeface="Fanwood"/>
              </a:rPr>
              <a:t>How is connecting emotionally to someone else’s experiences important for understanding your own perspective?</a:t>
            </a:r>
          </a:p>
          <a:p>
            <a:pPr marL="171450" indent="-171450" algn="just">
              <a:buFont typeface="Arial"/>
              <a:buChar char="•"/>
            </a:pPr>
            <a:r>
              <a:rPr lang="en-US" sz="1200" dirty="0" smtClean="0">
                <a:solidFill>
                  <a:srgbClr val="000000"/>
                </a:solidFill>
                <a:latin typeface="Fanwood"/>
                <a:cs typeface="Fanwood"/>
              </a:rPr>
              <a:t>How is “putting yourself in someone else’s shoes” important for developing </a:t>
            </a:r>
            <a:r>
              <a:rPr lang="en-US" sz="1200" b="1" dirty="0" smtClean="0">
                <a:solidFill>
                  <a:srgbClr val="000000"/>
                </a:solidFill>
                <a:latin typeface="Fanwood"/>
                <a:cs typeface="Fanwood"/>
              </a:rPr>
              <a:t>your</a:t>
            </a:r>
            <a:r>
              <a:rPr lang="en-US" sz="1200" dirty="0" smtClean="0">
                <a:solidFill>
                  <a:srgbClr val="000000"/>
                </a:solidFill>
                <a:latin typeface="Fanwood"/>
                <a:cs typeface="Fanwood"/>
              </a:rPr>
              <a:t> own perspectives?</a:t>
            </a:r>
          </a:p>
          <a:p>
            <a:pPr marL="171450" indent="-171450" algn="just">
              <a:buFont typeface="Arial"/>
              <a:buChar char="•"/>
            </a:pPr>
            <a:r>
              <a:rPr lang="en-US" sz="1200" dirty="0" smtClean="0">
                <a:solidFill>
                  <a:srgbClr val="000000"/>
                </a:solidFill>
                <a:latin typeface="Fanwood"/>
                <a:cs typeface="Fanwood"/>
              </a:rPr>
              <a:t>Is it easier to share your perspective online than offline – yes/no? And why?</a:t>
            </a:r>
          </a:p>
          <a:p>
            <a:pPr marL="171450" indent="-171450" algn="just">
              <a:buFont typeface="Arial"/>
              <a:buChar char="•"/>
            </a:pPr>
            <a:endParaRPr lang="en-US" sz="1200" dirty="0">
              <a:solidFill>
                <a:srgbClr val="000000"/>
              </a:solidFill>
              <a:latin typeface="Fanwood"/>
              <a:cs typeface="Fanwood"/>
            </a:endParaRPr>
          </a:p>
          <a:p>
            <a:pPr algn="just"/>
            <a:r>
              <a:rPr lang="en-US" sz="1200" dirty="0" smtClean="0">
                <a:solidFill>
                  <a:srgbClr val="000000"/>
                </a:solidFill>
                <a:latin typeface="Fanwood"/>
                <a:cs typeface="Fanwood"/>
              </a:rPr>
              <a:t>[</a:t>
            </a:r>
            <a:r>
              <a:rPr lang="en-US" sz="1200" i="1" dirty="0" smtClean="0">
                <a:solidFill>
                  <a:srgbClr val="000000"/>
                </a:solidFill>
                <a:latin typeface="Fanwood"/>
                <a:cs typeface="Fanwood"/>
              </a:rPr>
              <a:t>Gather up sheets.]</a:t>
            </a:r>
          </a:p>
          <a:p>
            <a:pPr algn="just"/>
            <a:endParaRPr lang="en-US" sz="1200" i="1" dirty="0">
              <a:solidFill>
                <a:srgbClr val="000000"/>
              </a:solidFill>
              <a:latin typeface="Fanwood"/>
              <a:cs typeface="Fanwood"/>
            </a:endParaRPr>
          </a:p>
          <a:p>
            <a:pPr algn="just"/>
            <a:r>
              <a:rPr lang="en-US" sz="1400" b="1" dirty="0" smtClean="0">
                <a:solidFill>
                  <a:srgbClr val="C41730"/>
                </a:solidFill>
                <a:latin typeface="Fanwood"/>
                <a:cs typeface="Fanwood"/>
              </a:rPr>
              <a:t>Say</a:t>
            </a:r>
            <a:r>
              <a:rPr lang="en-US" sz="1400" dirty="0" smtClean="0">
                <a:solidFill>
                  <a:srgbClr val="C41730"/>
                </a:solidFill>
                <a:latin typeface="Fanwood"/>
                <a:cs typeface="Fanwood"/>
              </a:rPr>
              <a:t>:</a:t>
            </a:r>
          </a:p>
          <a:p>
            <a:pPr marL="171450" indent="-171450" algn="just">
              <a:buFont typeface="Arial"/>
              <a:buChar char="•"/>
            </a:pPr>
            <a:r>
              <a:rPr lang="en-US" sz="1200" dirty="0" smtClean="0">
                <a:solidFill>
                  <a:srgbClr val="000000"/>
                </a:solidFill>
                <a:latin typeface="Fanwood"/>
                <a:cs typeface="Fanwood"/>
              </a:rPr>
              <a:t>Do you notice any similarities in answers for question X? Differences? Why do you think this is? Do you notice anything else?</a:t>
            </a:r>
          </a:p>
          <a:p>
            <a:pPr marL="171450" indent="-171450" algn="just">
              <a:buFont typeface="Arial"/>
              <a:buChar char="•"/>
            </a:pPr>
            <a:r>
              <a:rPr lang="en-US" sz="1200" dirty="0" smtClean="0">
                <a:solidFill>
                  <a:srgbClr val="000000"/>
                </a:solidFill>
                <a:latin typeface="Fanwood"/>
                <a:cs typeface="Fanwood"/>
              </a:rPr>
              <a:t>Are there any trends?</a:t>
            </a:r>
            <a:endParaRPr lang="en-US" sz="1200" dirty="0">
              <a:solidFill>
                <a:srgbClr val="000000"/>
              </a:solidFill>
              <a:latin typeface="Fanwood"/>
              <a:cs typeface="Fanwood"/>
            </a:endParaRPr>
          </a:p>
          <a:p>
            <a:pPr marL="171450" indent="-171450" algn="just">
              <a:buFont typeface="Arial"/>
              <a:buChar char="•"/>
            </a:pPr>
            <a:endParaRPr lang="en-US" sz="1200" dirty="0" smtClean="0">
              <a:solidFill>
                <a:srgbClr val="000000"/>
              </a:solidFill>
              <a:latin typeface="Fanwood"/>
              <a:cs typeface="Fanwood"/>
            </a:endParaRPr>
          </a:p>
          <a:p>
            <a:pPr algn="just"/>
            <a:r>
              <a:rPr lang="en-US" sz="1200" dirty="0" smtClean="0">
                <a:solidFill>
                  <a:srgbClr val="000000"/>
                </a:solidFill>
                <a:latin typeface="Fanwood"/>
                <a:cs typeface="Fanwood"/>
              </a:rPr>
              <a:t>Great. Now we’ve heard each other’s views on how we develop and strengthen our own perspectives by connecting to and thinking about others, and how offline and online communication allow us to share our unique perspective with others in different ways.</a:t>
            </a:r>
          </a:p>
        </p:txBody>
      </p:sp>
      <p:sp>
        <p:nvSpPr>
          <p:cNvPr id="6" name="Slide Number Placeholder 5"/>
          <p:cNvSpPr>
            <a:spLocks noGrp="1"/>
          </p:cNvSpPr>
          <p:nvPr>
            <p:ph type="sldNum" sz="quarter" idx="12"/>
          </p:nvPr>
        </p:nvSpPr>
        <p:spPr/>
        <p:txBody>
          <a:bodyPr/>
          <a:lstStyle/>
          <a:p>
            <a:r>
              <a:rPr lang="en-US" dirty="0" smtClean="0"/>
              <a:t>{</a:t>
            </a:r>
            <a:fld id="{EADF8036-7553-6446-B3CD-00C0537FDCC8}" type="slidenum">
              <a:rPr lang="en-US" smtClean="0"/>
              <a:pPr/>
              <a:t>4</a:t>
            </a:fld>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89206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46379" y="439899"/>
            <a:ext cx="3775393" cy="954107"/>
          </a:xfrm>
          <a:prstGeom prst="rect">
            <a:avLst/>
          </a:prstGeom>
          <a:noFill/>
        </p:spPr>
        <p:txBody>
          <a:bodyPr wrap="none" rtlCol="0">
            <a:spAutoFit/>
          </a:bodyPr>
          <a:lstStyle/>
          <a:p>
            <a:r>
              <a:rPr lang="en-US" sz="3600" b="1" dirty="0" smtClean="0">
                <a:solidFill>
                  <a:srgbClr val="C41730"/>
                </a:solidFill>
                <a:latin typeface="Fanwood"/>
                <a:cs typeface="Fanwood"/>
              </a:rPr>
              <a:t>Brainstorm Bonanza</a:t>
            </a:r>
          </a:p>
          <a:p>
            <a:r>
              <a:rPr lang="en-US" dirty="0" smtClean="0">
                <a:latin typeface="Fanwood"/>
                <a:cs typeface="Fanwood"/>
              </a:rPr>
              <a:t>(20 minutes)</a:t>
            </a:r>
            <a:endParaRPr lang="en-US" dirty="0">
              <a:latin typeface="Fanwood"/>
              <a:cs typeface="Fanwood"/>
            </a:endParaRPr>
          </a:p>
        </p:txBody>
      </p:sp>
      <p:sp>
        <p:nvSpPr>
          <p:cNvPr id="5" name="TextBox 4"/>
          <p:cNvSpPr txBox="1"/>
          <p:nvPr/>
        </p:nvSpPr>
        <p:spPr>
          <a:xfrm>
            <a:off x="346379" y="1460875"/>
            <a:ext cx="6902668" cy="6740306"/>
          </a:xfrm>
          <a:prstGeom prst="rect">
            <a:avLst/>
          </a:prstGeom>
          <a:noFill/>
        </p:spPr>
        <p:txBody>
          <a:bodyPr wrap="square" rtlCol="0">
            <a:spAutoFit/>
          </a:bodyPr>
          <a:lstStyle/>
          <a:p>
            <a:r>
              <a:rPr lang="en-US" sz="1400" b="1" dirty="0" smtClean="0">
                <a:solidFill>
                  <a:srgbClr val="C41730"/>
                </a:solidFill>
                <a:latin typeface="Fanwood"/>
                <a:cs typeface="Fanwood"/>
              </a:rPr>
              <a:t>Goal</a:t>
            </a:r>
            <a:r>
              <a:rPr lang="en-US" sz="1400" dirty="0" smtClean="0">
                <a:solidFill>
                  <a:srgbClr val="C41730"/>
                </a:solidFill>
                <a:latin typeface="Fanwood"/>
                <a:cs typeface="Fanwood"/>
              </a:rPr>
              <a:t>: </a:t>
            </a:r>
          </a:p>
          <a:p>
            <a:r>
              <a:rPr lang="en-US" sz="1200" dirty="0" smtClean="0">
                <a:latin typeface="Fanwood"/>
                <a:cs typeface="Fanwood"/>
              </a:rPr>
              <a:t>To explore how perspective is important for creating media. </a:t>
            </a:r>
          </a:p>
          <a:p>
            <a:endParaRPr lang="en-US" sz="1400" dirty="0" smtClean="0">
              <a:latin typeface="Fanwood"/>
              <a:cs typeface="Fanwood"/>
            </a:endParaRPr>
          </a:p>
          <a:p>
            <a:r>
              <a:rPr lang="en-US" sz="1400" b="1" dirty="0" smtClean="0">
                <a:solidFill>
                  <a:srgbClr val="C41730"/>
                </a:solidFill>
                <a:latin typeface="Fanwood"/>
                <a:cs typeface="Fanwood"/>
              </a:rPr>
              <a:t>Materials:</a:t>
            </a:r>
            <a:r>
              <a:rPr lang="en-US" sz="1400" dirty="0" smtClean="0">
                <a:solidFill>
                  <a:srgbClr val="C41730"/>
                </a:solidFill>
                <a:latin typeface="Fanwood"/>
                <a:cs typeface="Fanwood"/>
              </a:rPr>
              <a:t> </a:t>
            </a:r>
          </a:p>
          <a:p>
            <a:r>
              <a:rPr lang="en-US" sz="1200" dirty="0" smtClean="0">
                <a:solidFill>
                  <a:srgbClr val="000000"/>
                </a:solidFill>
                <a:latin typeface="Fanwood"/>
                <a:cs typeface="Fanwood"/>
              </a:rPr>
              <a:t>Handouts (with questions), paper, markers</a:t>
            </a:r>
            <a:endParaRPr lang="en-US" sz="1200" b="1" dirty="0" smtClean="0">
              <a:solidFill>
                <a:srgbClr val="000000"/>
              </a:solidFill>
              <a:latin typeface="Fanwood"/>
              <a:cs typeface="Fanwood"/>
            </a:endParaRPr>
          </a:p>
          <a:p>
            <a:endParaRPr lang="en-US" sz="1200" b="1" dirty="0" smtClean="0">
              <a:solidFill>
                <a:srgbClr val="000000"/>
              </a:solidFill>
              <a:latin typeface="Fanwood"/>
              <a:cs typeface="Fanwood"/>
            </a:endParaRPr>
          </a:p>
          <a:p>
            <a:r>
              <a:rPr lang="en-US" sz="1200" i="1" dirty="0" smtClean="0">
                <a:solidFill>
                  <a:srgbClr val="000000"/>
                </a:solidFill>
                <a:latin typeface="Fanwood"/>
                <a:cs typeface="Fanwood"/>
              </a:rPr>
              <a:t>[Divide participants into groups of 4-5.]</a:t>
            </a:r>
            <a:endParaRPr lang="en-US" sz="1200" i="1" dirty="0">
              <a:solidFill>
                <a:srgbClr val="000000"/>
              </a:solidFill>
              <a:latin typeface="Fanwood"/>
              <a:cs typeface="Fanwood"/>
            </a:endParaRPr>
          </a:p>
          <a:p>
            <a:endParaRPr lang="en-US" sz="1200" b="1" dirty="0">
              <a:solidFill>
                <a:srgbClr val="953735"/>
              </a:solidFill>
              <a:latin typeface="Fanwood"/>
              <a:cs typeface="Fanwood"/>
            </a:endParaRPr>
          </a:p>
          <a:p>
            <a:pPr algn="just"/>
            <a:r>
              <a:rPr lang="en-US" sz="1400" b="1" dirty="0" smtClean="0">
                <a:solidFill>
                  <a:srgbClr val="C41730"/>
                </a:solidFill>
                <a:latin typeface="Fanwood"/>
                <a:cs typeface="Fanwood"/>
              </a:rPr>
              <a:t>Say: </a:t>
            </a:r>
          </a:p>
          <a:p>
            <a:pPr algn="just"/>
            <a:r>
              <a:rPr lang="en-US" sz="1200" dirty="0" smtClean="0">
                <a:solidFill>
                  <a:srgbClr val="000000"/>
                </a:solidFill>
                <a:latin typeface="Fanwood"/>
                <a:cs typeface="Fanwood"/>
              </a:rPr>
              <a:t>Now that we’ve explored the idea of perspective a little, we’re going to quickly break out into groups to discuss how perspective is important for creating media. I’m going to hand each group a sheet of paper with questions on it. You have </a:t>
            </a:r>
            <a:r>
              <a:rPr lang="en-US" sz="1200" b="1" dirty="0" smtClean="0">
                <a:solidFill>
                  <a:srgbClr val="000000"/>
                </a:solidFill>
                <a:latin typeface="Fanwood"/>
                <a:cs typeface="Fanwood"/>
              </a:rPr>
              <a:t>12 minutes</a:t>
            </a:r>
            <a:r>
              <a:rPr lang="en-US" sz="1200" dirty="0" smtClean="0">
                <a:solidFill>
                  <a:srgbClr val="000000"/>
                </a:solidFill>
                <a:latin typeface="Fanwood"/>
                <a:cs typeface="Fanwood"/>
              </a:rPr>
              <a:t> to discuss these questions in groups; after, one person from each group will report the most interesting parts of the discussion to all of us. I’ll hand out paper and markers – you can draw, write down important words, or do anything else that will help you record your conversation!</a:t>
            </a:r>
          </a:p>
          <a:p>
            <a:pPr algn="just"/>
            <a:endParaRPr lang="en-US" sz="1200" dirty="0">
              <a:solidFill>
                <a:srgbClr val="000000"/>
              </a:solidFill>
              <a:latin typeface="Fanwood"/>
              <a:cs typeface="Fanwood"/>
            </a:endParaRPr>
          </a:p>
          <a:p>
            <a:pPr algn="just"/>
            <a:r>
              <a:rPr lang="en-US" sz="1400" b="1" dirty="0" smtClean="0">
                <a:solidFill>
                  <a:srgbClr val="C41730"/>
                </a:solidFill>
                <a:latin typeface="Fanwood"/>
                <a:cs typeface="Fanwood"/>
              </a:rPr>
              <a:t>Possible Questions:</a:t>
            </a:r>
          </a:p>
          <a:p>
            <a:pPr marL="171450" indent="-171450" algn="just">
              <a:buFont typeface="Arial"/>
              <a:buChar char="•"/>
            </a:pPr>
            <a:r>
              <a:rPr lang="en-US" sz="1200" dirty="0" smtClean="0">
                <a:solidFill>
                  <a:srgbClr val="000000"/>
                </a:solidFill>
                <a:latin typeface="Fanwood"/>
                <a:cs typeface="Fanwood"/>
              </a:rPr>
              <a:t>What opportunities have I had recently to connect emotionally to someone else’s experiences, or to “put myself in someone else’s shoes”? </a:t>
            </a:r>
          </a:p>
          <a:p>
            <a:pPr marL="171450" indent="-171450" algn="just">
              <a:buFont typeface="Arial"/>
              <a:buChar char="•"/>
            </a:pPr>
            <a:r>
              <a:rPr lang="en-US" sz="1200" dirty="0" smtClean="0">
                <a:solidFill>
                  <a:srgbClr val="000000"/>
                </a:solidFill>
                <a:latin typeface="Fanwood"/>
                <a:cs typeface="Fanwood"/>
              </a:rPr>
              <a:t>What challenges have I had recently to connect emotionally to someone else’s experiences or to “put myself in someone else’s shoes”?</a:t>
            </a:r>
          </a:p>
          <a:p>
            <a:pPr marL="171450" indent="-171450" algn="just">
              <a:buFont typeface="Arial"/>
              <a:buChar char="•"/>
            </a:pPr>
            <a:r>
              <a:rPr lang="en-US" sz="1200" dirty="0" smtClean="0">
                <a:solidFill>
                  <a:srgbClr val="000000"/>
                </a:solidFill>
                <a:latin typeface="Fanwood"/>
                <a:cs typeface="Fanwood"/>
              </a:rPr>
              <a:t>Why is perspective important in media? If you’re making a video about two friends who are fighting, how would you document the fight fairly? Do you think that’s important?</a:t>
            </a:r>
          </a:p>
          <a:p>
            <a:pPr marL="171450" indent="-171450" algn="just">
              <a:buFont typeface="Arial"/>
              <a:buChar char="•"/>
            </a:pPr>
            <a:r>
              <a:rPr lang="en-US" sz="1200" dirty="0" smtClean="0">
                <a:solidFill>
                  <a:srgbClr val="000000"/>
                </a:solidFill>
                <a:latin typeface="Fanwood"/>
                <a:cs typeface="Fanwood"/>
              </a:rPr>
              <a:t>Are there ever situations when you’re making media where you </a:t>
            </a:r>
            <a:r>
              <a:rPr lang="en-US" sz="1200" i="1" dirty="0" smtClean="0">
                <a:solidFill>
                  <a:srgbClr val="000000"/>
                </a:solidFill>
                <a:latin typeface="Fanwood"/>
                <a:cs typeface="Fanwood"/>
              </a:rPr>
              <a:t>don’t</a:t>
            </a:r>
            <a:r>
              <a:rPr lang="en-US" sz="1200" dirty="0" smtClean="0">
                <a:solidFill>
                  <a:srgbClr val="000000"/>
                </a:solidFill>
                <a:latin typeface="Fanwood"/>
                <a:cs typeface="Fanwood"/>
              </a:rPr>
              <a:t> want to show all the perspectives on the issue? Give two examples.</a:t>
            </a:r>
          </a:p>
          <a:p>
            <a:pPr marL="171450" indent="-171450" algn="just">
              <a:buFont typeface="Arial"/>
              <a:buChar char="•"/>
            </a:pPr>
            <a:r>
              <a:rPr lang="en-US" sz="1200" dirty="0" smtClean="0">
                <a:solidFill>
                  <a:srgbClr val="000000"/>
                </a:solidFill>
                <a:latin typeface="Fanwood"/>
                <a:cs typeface="Fanwood"/>
              </a:rPr>
              <a:t>Think about the last movie you watched or book that you read. Did you emotionally connect to a character’s story? How do you think the storyteller made that happen? What was that character’s perspective, and how did you relate to it? </a:t>
            </a:r>
          </a:p>
          <a:p>
            <a:pPr marL="171450" indent="-171450" algn="just">
              <a:buFont typeface="Arial"/>
              <a:buChar char="•"/>
            </a:pPr>
            <a:r>
              <a:rPr lang="en-US" sz="1200" dirty="0" smtClean="0">
                <a:solidFill>
                  <a:srgbClr val="000000"/>
                </a:solidFill>
                <a:latin typeface="Fanwood"/>
                <a:cs typeface="Fanwood"/>
              </a:rPr>
              <a:t>How can you incorporate your own perspective into stories that you create and share in new media?</a:t>
            </a:r>
          </a:p>
          <a:p>
            <a:pPr algn="just"/>
            <a:endParaRPr lang="en-US" sz="1200" dirty="0">
              <a:solidFill>
                <a:srgbClr val="000000"/>
              </a:solidFill>
              <a:latin typeface="Fanwood"/>
              <a:cs typeface="Fanwood"/>
            </a:endParaRPr>
          </a:p>
          <a:p>
            <a:pPr algn="just"/>
            <a:r>
              <a:rPr lang="en-US" sz="1200" i="1" dirty="0" smtClean="0">
                <a:solidFill>
                  <a:srgbClr val="000000"/>
                </a:solidFill>
                <a:latin typeface="Fanwood"/>
                <a:cs typeface="Fanwood"/>
              </a:rPr>
              <a:t>[Ask students to report out.]</a:t>
            </a:r>
          </a:p>
          <a:p>
            <a:pPr algn="just"/>
            <a:endParaRPr lang="en-US" sz="1200" i="1" dirty="0">
              <a:solidFill>
                <a:srgbClr val="000000"/>
              </a:solidFill>
              <a:latin typeface="Fanwood"/>
              <a:cs typeface="Fanwood"/>
            </a:endParaRPr>
          </a:p>
          <a:p>
            <a:pPr algn="just"/>
            <a:r>
              <a:rPr lang="en-US" sz="1400" b="1" dirty="0" smtClean="0">
                <a:solidFill>
                  <a:srgbClr val="C41730"/>
                </a:solidFill>
                <a:latin typeface="Fanwood"/>
                <a:cs typeface="Fanwood"/>
              </a:rPr>
              <a:t>Say</a:t>
            </a:r>
            <a:r>
              <a:rPr lang="en-US" sz="1400" dirty="0" smtClean="0">
                <a:solidFill>
                  <a:srgbClr val="C41730"/>
                </a:solidFill>
                <a:latin typeface="Fanwood"/>
                <a:cs typeface="Fanwood"/>
              </a:rPr>
              <a:t>: </a:t>
            </a:r>
          </a:p>
          <a:p>
            <a:pPr algn="just"/>
            <a:r>
              <a:rPr lang="en-US" sz="1200" dirty="0" smtClean="0">
                <a:solidFill>
                  <a:srgbClr val="000000"/>
                </a:solidFill>
                <a:latin typeface="Fanwood"/>
                <a:cs typeface="Fanwood"/>
              </a:rPr>
              <a:t>Now that we’ve totally explored the ins and outs of perspectives, including how we emotionally connect to others, we have a pretty good understanding of that idea. We’ve also talked about how perspective is part of powerful media. Now, let’s think about how to create media for specific audiences.</a:t>
            </a:r>
            <a:endParaRPr lang="en-US" sz="1200" b="1" dirty="0">
              <a:solidFill>
                <a:srgbClr val="000000"/>
              </a:solidFill>
              <a:latin typeface="Fanwood"/>
              <a:cs typeface="Fanwood"/>
            </a:endParaRPr>
          </a:p>
        </p:txBody>
      </p:sp>
      <p:sp>
        <p:nvSpPr>
          <p:cNvPr id="6" name="Slide Number Placeholder 5"/>
          <p:cNvSpPr>
            <a:spLocks noGrp="1"/>
          </p:cNvSpPr>
          <p:nvPr>
            <p:ph type="sldNum" sz="quarter" idx="12"/>
          </p:nvPr>
        </p:nvSpPr>
        <p:spPr/>
        <p:txBody>
          <a:bodyPr/>
          <a:lstStyle/>
          <a:p>
            <a:r>
              <a:rPr lang="en-US" dirty="0" smtClean="0"/>
              <a:t>{</a:t>
            </a:r>
            <a:fld id="{EADF8036-7553-6446-B3CD-00C0537FDCC8}" type="slidenum">
              <a:rPr lang="en-US" smtClean="0"/>
              <a:pPr/>
              <a:t>5</a:t>
            </a:fld>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8920618"/>
      </p:ext>
    </p:extLst>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46379" y="439899"/>
            <a:ext cx="2839239" cy="954107"/>
          </a:xfrm>
          <a:prstGeom prst="rect">
            <a:avLst/>
          </a:prstGeom>
          <a:noFill/>
        </p:spPr>
        <p:txBody>
          <a:bodyPr wrap="none" rtlCol="0">
            <a:spAutoFit/>
          </a:bodyPr>
          <a:lstStyle/>
          <a:p>
            <a:r>
              <a:rPr lang="en-US" sz="3600" b="1" dirty="0" smtClean="0">
                <a:solidFill>
                  <a:srgbClr val="C41730"/>
                </a:solidFill>
                <a:latin typeface="Fanwood"/>
                <a:cs typeface="Fanwood"/>
              </a:rPr>
              <a:t>Design Session</a:t>
            </a:r>
          </a:p>
          <a:p>
            <a:r>
              <a:rPr lang="en-US" dirty="0" smtClean="0">
                <a:latin typeface="Fanwood"/>
                <a:cs typeface="Fanwood"/>
              </a:rPr>
              <a:t>(45 minutes)</a:t>
            </a:r>
            <a:endParaRPr lang="en-US" dirty="0">
              <a:latin typeface="Fanwood"/>
              <a:cs typeface="Fanwood"/>
            </a:endParaRPr>
          </a:p>
        </p:txBody>
      </p:sp>
      <p:sp>
        <p:nvSpPr>
          <p:cNvPr id="5" name="TextBox 4"/>
          <p:cNvSpPr txBox="1"/>
          <p:nvPr/>
        </p:nvSpPr>
        <p:spPr>
          <a:xfrm>
            <a:off x="346378" y="1460875"/>
            <a:ext cx="7083121" cy="6709528"/>
          </a:xfrm>
          <a:prstGeom prst="rect">
            <a:avLst/>
          </a:prstGeom>
          <a:noFill/>
        </p:spPr>
        <p:txBody>
          <a:bodyPr wrap="square" rtlCol="0">
            <a:spAutoFit/>
          </a:bodyPr>
          <a:lstStyle/>
          <a:p>
            <a:pPr algn="just"/>
            <a:r>
              <a:rPr lang="en-US" sz="1400" b="1" dirty="0" smtClean="0">
                <a:solidFill>
                  <a:srgbClr val="C41730"/>
                </a:solidFill>
                <a:latin typeface="Fanwood"/>
                <a:cs typeface="Fanwood"/>
              </a:rPr>
              <a:t>Goal</a:t>
            </a:r>
            <a:r>
              <a:rPr lang="en-US" sz="1400" dirty="0" smtClean="0">
                <a:solidFill>
                  <a:srgbClr val="C41730"/>
                </a:solidFill>
                <a:latin typeface="Fanwood"/>
                <a:cs typeface="Fanwood"/>
              </a:rPr>
              <a:t>: </a:t>
            </a:r>
          </a:p>
          <a:p>
            <a:pPr algn="just"/>
            <a:r>
              <a:rPr lang="en-US" sz="1200" dirty="0" smtClean="0">
                <a:latin typeface="Fanwood"/>
                <a:cs typeface="Fanwood"/>
              </a:rPr>
              <a:t>For participants to think about how different audiences</a:t>
            </a:r>
            <a:r>
              <a:rPr lang="en-US" sz="1200" dirty="0">
                <a:latin typeface="Fanwood"/>
                <a:cs typeface="Fanwood"/>
              </a:rPr>
              <a:t> </a:t>
            </a:r>
            <a:r>
              <a:rPr lang="en-US" sz="1200" dirty="0" smtClean="0">
                <a:latin typeface="Fanwood"/>
                <a:cs typeface="Fanwood"/>
              </a:rPr>
              <a:t>can have different perspectives, and how you can take their perspectives into account when sharing your creations.  </a:t>
            </a:r>
          </a:p>
          <a:p>
            <a:pPr algn="just"/>
            <a:endParaRPr lang="en-US" sz="1400" dirty="0" smtClean="0">
              <a:solidFill>
                <a:srgbClr val="C41730"/>
              </a:solidFill>
              <a:latin typeface="Fanwood"/>
              <a:cs typeface="Fanwood"/>
            </a:endParaRPr>
          </a:p>
          <a:p>
            <a:pPr algn="just"/>
            <a:r>
              <a:rPr lang="en-US" sz="1400" b="1" dirty="0" smtClean="0">
                <a:solidFill>
                  <a:srgbClr val="C41730"/>
                </a:solidFill>
                <a:latin typeface="Fanwood"/>
                <a:cs typeface="Fanwood"/>
              </a:rPr>
              <a:t>Materials: </a:t>
            </a:r>
          </a:p>
          <a:p>
            <a:pPr algn="just"/>
            <a:r>
              <a:rPr lang="en-US" sz="1200" dirty="0" smtClean="0">
                <a:solidFill>
                  <a:srgbClr val="000000"/>
                </a:solidFill>
                <a:latin typeface="Fanwood"/>
                <a:cs typeface="Fanwood"/>
              </a:rPr>
              <a:t>Handouts (see below), art supplies, and media equipment </a:t>
            </a:r>
            <a:endParaRPr lang="en-US" sz="1200" b="1" dirty="0" smtClean="0">
              <a:solidFill>
                <a:srgbClr val="000000"/>
              </a:solidFill>
              <a:latin typeface="Fanwood"/>
              <a:cs typeface="Fanwood"/>
            </a:endParaRPr>
          </a:p>
          <a:p>
            <a:pPr algn="just"/>
            <a:endParaRPr lang="en-US" sz="1200" b="1" dirty="0">
              <a:solidFill>
                <a:srgbClr val="953735"/>
              </a:solidFill>
              <a:latin typeface="Fanwood"/>
              <a:cs typeface="Fanwood"/>
            </a:endParaRPr>
          </a:p>
          <a:p>
            <a:pPr algn="just"/>
            <a:r>
              <a:rPr lang="en-US" sz="1400" b="1" dirty="0" smtClean="0">
                <a:solidFill>
                  <a:srgbClr val="C41730"/>
                </a:solidFill>
                <a:latin typeface="Fanwood"/>
                <a:cs typeface="Fanwood"/>
              </a:rPr>
              <a:t>Say: </a:t>
            </a:r>
          </a:p>
          <a:p>
            <a:pPr algn="just"/>
            <a:r>
              <a:rPr lang="en-US" sz="1200" dirty="0" smtClean="0">
                <a:solidFill>
                  <a:srgbClr val="000000"/>
                </a:solidFill>
                <a:latin typeface="Fanwood"/>
                <a:cs typeface="Fanwood"/>
              </a:rPr>
              <a:t>Through our discussions and reflections, we should recognize that, with different ways of developing your personal perspective and sharing it in media, you can succeed in spreading your message to others! The goal of this next activity is for you to explore a way to share your perspective with a particular audience.</a:t>
            </a:r>
          </a:p>
          <a:p>
            <a:pPr algn="just"/>
            <a:endParaRPr lang="en-US" sz="1200" dirty="0" smtClean="0">
              <a:solidFill>
                <a:srgbClr val="000000"/>
              </a:solidFill>
              <a:latin typeface="Fanwood"/>
              <a:cs typeface="Fanwood"/>
            </a:endParaRPr>
          </a:p>
          <a:p>
            <a:pPr algn="just"/>
            <a:r>
              <a:rPr lang="en-US" sz="1200" i="1" dirty="0" smtClean="0">
                <a:solidFill>
                  <a:srgbClr val="000000"/>
                </a:solidFill>
                <a:latin typeface="Fanwood"/>
                <a:cs typeface="Fanwood"/>
              </a:rPr>
              <a:t>[Divide participants into groups of 4-5.]</a:t>
            </a:r>
            <a:endParaRPr lang="en-US" sz="1200" i="1" dirty="0">
              <a:solidFill>
                <a:srgbClr val="000000"/>
              </a:solidFill>
              <a:latin typeface="Fanwood"/>
              <a:cs typeface="Fanwood"/>
            </a:endParaRPr>
          </a:p>
          <a:p>
            <a:pPr algn="just"/>
            <a:endParaRPr lang="en-US" sz="1200" dirty="0">
              <a:solidFill>
                <a:srgbClr val="000000"/>
              </a:solidFill>
              <a:latin typeface="Fanwood"/>
              <a:cs typeface="Fanwood"/>
            </a:endParaRPr>
          </a:p>
          <a:p>
            <a:pPr algn="just"/>
            <a:r>
              <a:rPr lang="en-US" sz="1200" dirty="0" smtClean="0">
                <a:solidFill>
                  <a:srgbClr val="000000"/>
                </a:solidFill>
                <a:latin typeface="Fanwood"/>
                <a:cs typeface="Fanwood"/>
              </a:rPr>
              <a:t>I am going to read out three project options. After I do so, your group should discuss for </a:t>
            </a:r>
            <a:r>
              <a:rPr lang="en-US" sz="1200" b="1" dirty="0" smtClean="0">
                <a:solidFill>
                  <a:srgbClr val="000000"/>
                </a:solidFill>
                <a:latin typeface="Fanwood"/>
                <a:cs typeface="Fanwood"/>
              </a:rPr>
              <a:t>30 seconds</a:t>
            </a:r>
            <a:r>
              <a:rPr lang="en-US" sz="1200" dirty="0" smtClean="0">
                <a:solidFill>
                  <a:srgbClr val="000000"/>
                </a:solidFill>
                <a:latin typeface="Fanwood"/>
                <a:cs typeface="Fanwood"/>
              </a:rPr>
              <a:t> and then choose an option. You’ll have </a:t>
            </a:r>
            <a:r>
              <a:rPr lang="en-US" sz="1200" b="1" dirty="0" smtClean="0">
                <a:solidFill>
                  <a:srgbClr val="000000"/>
                </a:solidFill>
                <a:latin typeface="Fanwood"/>
                <a:cs typeface="Fanwood"/>
              </a:rPr>
              <a:t>30 minutes</a:t>
            </a:r>
            <a:r>
              <a:rPr lang="en-US" sz="1200" dirty="0" smtClean="0">
                <a:solidFill>
                  <a:srgbClr val="000000"/>
                </a:solidFill>
                <a:latin typeface="Fanwood"/>
                <a:cs typeface="Fanwood"/>
              </a:rPr>
              <a:t> to work on your creation, and then get ready to share out with everyone else!</a:t>
            </a:r>
          </a:p>
          <a:p>
            <a:pPr algn="just"/>
            <a:endParaRPr lang="en-US" sz="1200" dirty="0">
              <a:solidFill>
                <a:srgbClr val="C41730"/>
              </a:solidFill>
              <a:latin typeface="Fanwood"/>
              <a:cs typeface="Fanwood"/>
            </a:endParaRPr>
          </a:p>
          <a:p>
            <a:pPr algn="just"/>
            <a:r>
              <a:rPr lang="en-US" sz="1400" b="1" dirty="0" smtClean="0">
                <a:solidFill>
                  <a:srgbClr val="C41730"/>
                </a:solidFill>
                <a:latin typeface="Fanwood"/>
                <a:cs typeface="Fanwood"/>
              </a:rPr>
              <a:t>Possible Projects:</a:t>
            </a:r>
          </a:p>
          <a:p>
            <a:pPr algn="just"/>
            <a:r>
              <a:rPr lang="en-US" sz="1200" dirty="0" smtClean="0">
                <a:latin typeface="Fanwood"/>
                <a:cs typeface="Fanwood"/>
              </a:rPr>
              <a:t>(These can each be printed on individual handout sheets.)</a:t>
            </a:r>
          </a:p>
          <a:p>
            <a:pPr algn="just"/>
            <a:r>
              <a:rPr lang="en-US" sz="1200" i="1" dirty="0" smtClean="0">
                <a:solidFill>
                  <a:srgbClr val="000000"/>
                </a:solidFill>
                <a:latin typeface="Fanwood"/>
                <a:cs typeface="Fanwood"/>
              </a:rPr>
              <a:t>Audience Changer</a:t>
            </a:r>
          </a:p>
          <a:p>
            <a:pPr marL="171450" indent="-171450" algn="just">
              <a:buFont typeface="Arial"/>
              <a:buChar char="•"/>
            </a:pPr>
            <a:r>
              <a:rPr lang="en-US" sz="1200" dirty="0" smtClean="0">
                <a:solidFill>
                  <a:srgbClr val="000000"/>
                </a:solidFill>
                <a:latin typeface="Fanwood"/>
                <a:cs typeface="Fanwood"/>
              </a:rPr>
              <a:t>Create a skit about someone being bullied at school. Would you tell the story differently if you were presenting it to teachers then if you were presenting it to your peers? What are these differences? Create two different versions of the same story for two different audiences.</a:t>
            </a:r>
          </a:p>
          <a:p>
            <a:pPr algn="just"/>
            <a:r>
              <a:rPr lang="en-US" sz="1200" i="1" dirty="0" smtClean="0">
                <a:solidFill>
                  <a:srgbClr val="000000"/>
                </a:solidFill>
                <a:latin typeface="Fanwood"/>
                <a:cs typeface="Fanwood"/>
              </a:rPr>
              <a:t>Create-an-App</a:t>
            </a:r>
          </a:p>
          <a:p>
            <a:pPr marL="171450" indent="-171450" algn="just">
              <a:buFont typeface="Arial"/>
              <a:buChar char="•"/>
            </a:pPr>
            <a:r>
              <a:rPr lang="en-US" sz="1200" dirty="0" smtClean="0">
                <a:solidFill>
                  <a:srgbClr val="000000"/>
                </a:solidFill>
                <a:latin typeface="Fanwood"/>
                <a:cs typeface="Fanwood"/>
              </a:rPr>
              <a:t>Think of a way to use digital media to engage other youths in a conversation about important issues in their communities or schools. What if these youths are people who are </a:t>
            </a:r>
            <a:r>
              <a:rPr lang="en-US" sz="1200" b="1" dirty="0" smtClean="0">
                <a:solidFill>
                  <a:srgbClr val="000000"/>
                </a:solidFill>
                <a:latin typeface="Fanwood"/>
                <a:cs typeface="Fanwood"/>
              </a:rPr>
              <a:t>not</a:t>
            </a:r>
            <a:r>
              <a:rPr lang="en-US" sz="1200" dirty="0" smtClean="0">
                <a:solidFill>
                  <a:srgbClr val="000000"/>
                </a:solidFill>
                <a:latin typeface="Fanwood"/>
                <a:cs typeface="Fanwood"/>
              </a:rPr>
              <a:t> interested in the same things as you? </a:t>
            </a:r>
            <a:r>
              <a:rPr lang="en-US" sz="1200" b="1" dirty="0" smtClean="0">
                <a:solidFill>
                  <a:srgbClr val="000000"/>
                </a:solidFill>
                <a:latin typeface="Fanwood"/>
                <a:cs typeface="Fanwood"/>
              </a:rPr>
              <a:t>How can you show them that what you care about is really cool and interesting? </a:t>
            </a:r>
            <a:r>
              <a:rPr lang="en-US" sz="1200" dirty="0" smtClean="0">
                <a:solidFill>
                  <a:srgbClr val="000000"/>
                </a:solidFill>
                <a:latin typeface="Fanwood"/>
                <a:cs typeface="Fanwood"/>
              </a:rPr>
              <a:t>Use an existing website or social network or create something new! Use art supplies to design the web tool’s functions, design, characters, features, etcetera.</a:t>
            </a:r>
          </a:p>
          <a:p>
            <a:pPr algn="just"/>
            <a:r>
              <a:rPr lang="en-US" sz="1200" i="1" dirty="0" smtClean="0">
                <a:solidFill>
                  <a:srgbClr val="000000"/>
                </a:solidFill>
                <a:latin typeface="Fanwood"/>
                <a:cs typeface="Fanwood"/>
              </a:rPr>
              <a:t>Plan an Event</a:t>
            </a:r>
            <a:endParaRPr lang="en-US" sz="1200" dirty="0" smtClean="0">
              <a:solidFill>
                <a:srgbClr val="000000"/>
              </a:solidFill>
              <a:latin typeface="Fanwood"/>
              <a:cs typeface="Fanwood"/>
            </a:endParaRPr>
          </a:p>
          <a:p>
            <a:pPr marL="171450" indent="-171450" algn="just">
              <a:buFont typeface="Arial"/>
              <a:buChar char="•"/>
            </a:pPr>
            <a:r>
              <a:rPr lang="en-US" sz="1200" dirty="0" smtClean="0">
                <a:solidFill>
                  <a:srgbClr val="000000"/>
                </a:solidFill>
                <a:latin typeface="Fanwood"/>
                <a:cs typeface="Fanwood"/>
              </a:rPr>
              <a:t>Plan an event for members of your school or community about an issue you’re interested in. Who do you want to come to your event? Parents? Teachers? Friends? How will you promote this event? Create a poster or a commercial for your event!</a:t>
            </a:r>
          </a:p>
          <a:p>
            <a:pPr algn="just"/>
            <a:endParaRPr lang="en-US" sz="1200" dirty="0" smtClean="0">
              <a:solidFill>
                <a:srgbClr val="000000"/>
              </a:solidFill>
              <a:latin typeface="Fanwood"/>
              <a:cs typeface="Fanwood"/>
            </a:endParaRPr>
          </a:p>
          <a:p>
            <a:pPr algn="just"/>
            <a:r>
              <a:rPr lang="en-US" sz="1200" i="1" dirty="0" smtClean="0">
                <a:solidFill>
                  <a:srgbClr val="000000"/>
                </a:solidFill>
                <a:latin typeface="Fanwood"/>
                <a:cs typeface="Fanwood"/>
              </a:rPr>
              <a:t>[Circulate and monitor group work. When time is up, ask students to share out.]</a:t>
            </a:r>
          </a:p>
          <a:p>
            <a:pPr algn="just"/>
            <a:endParaRPr lang="en-US" sz="1200" dirty="0" smtClean="0">
              <a:solidFill>
                <a:srgbClr val="000000"/>
              </a:solidFill>
              <a:latin typeface="Fanwood"/>
              <a:cs typeface="Fanwood"/>
            </a:endParaRPr>
          </a:p>
        </p:txBody>
      </p:sp>
      <p:sp>
        <p:nvSpPr>
          <p:cNvPr id="6" name="Slide Number Placeholder 5"/>
          <p:cNvSpPr>
            <a:spLocks noGrp="1"/>
          </p:cNvSpPr>
          <p:nvPr>
            <p:ph type="sldNum" sz="quarter" idx="12"/>
          </p:nvPr>
        </p:nvSpPr>
        <p:spPr/>
        <p:txBody>
          <a:bodyPr/>
          <a:lstStyle/>
          <a:p>
            <a:r>
              <a:rPr lang="en-US" dirty="0" smtClean="0"/>
              <a:t>{</a:t>
            </a:r>
            <a:fld id="{EADF8036-7553-6446-B3CD-00C0537FDCC8}" type="slidenum">
              <a:rPr lang="en-US" smtClean="0"/>
              <a:pPr/>
              <a:t>6</a:t>
            </a:fld>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58836969"/>
      </p:ext>
    </p:extLst>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46379" y="439899"/>
            <a:ext cx="3454792" cy="954107"/>
          </a:xfrm>
          <a:prstGeom prst="rect">
            <a:avLst/>
          </a:prstGeom>
          <a:noFill/>
        </p:spPr>
        <p:txBody>
          <a:bodyPr wrap="none" rtlCol="0">
            <a:spAutoFit/>
          </a:bodyPr>
          <a:lstStyle/>
          <a:p>
            <a:r>
              <a:rPr lang="en-US" sz="3600" b="1" dirty="0" smtClean="0">
                <a:solidFill>
                  <a:srgbClr val="C41730"/>
                </a:solidFill>
                <a:latin typeface="Fanwood"/>
                <a:cs typeface="Fanwood"/>
              </a:rPr>
              <a:t>Closing Reflection</a:t>
            </a:r>
          </a:p>
          <a:p>
            <a:r>
              <a:rPr lang="en-US" dirty="0" smtClean="0">
                <a:latin typeface="Fanwood"/>
                <a:cs typeface="Fanwood"/>
              </a:rPr>
              <a:t>(15 minutes)</a:t>
            </a:r>
            <a:endParaRPr lang="en-US" dirty="0">
              <a:latin typeface="Fanwood"/>
              <a:cs typeface="Fanwood"/>
            </a:endParaRPr>
          </a:p>
        </p:txBody>
      </p:sp>
      <p:sp>
        <p:nvSpPr>
          <p:cNvPr id="5" name="TextBox 4"/>
          <p:cNvSpPr txBox="1"/>
          <p:nvPr/>
        </p:nvSpPr>
        <p:spPr>
          <a:xfrm>
            <a:off x="346379" y="1460875"/>
            <a:ext cx="6902668" cy="3354764"/>
          </a:xfrm>
          <a:prstGeom prst="rect">
            <a:avLst/>
          </a:prstGeom>
          <a:noFill/>
        </p:spPr>
        <p:txBody>
          <a:bodyPr wrap="square" rtlCol="0">
            <a:spAutoFit/>
          </a:bodyPr>
          <a:lstStyle/>
          <a:p>
            <a:r>
              <a:rPr lang="en-US" sz="1400" b="1" dirty="0" smtClean="0">
                <a:solidFill>
                  <a:srgbClr val="C41730"/>
                </a:solidFill>
                <a:latin typeface="Fanwood"/>
                <a:cs typeface="Fanwood"/>
              </a:rPr>
              <a:t>Goal</a:t>
            </a:r>
            <a:r>
              <a:rPr lang="en-US" sz="1400" dirty="0" smtClean="0">
                <a:solidFill>
                  <a:srgbClr val="C41730"/>
                </a:solidFill>
                <a:latin typeface="Fanwood"/>
                <a:cs typeface="Fanwood"/>
              </a:rPr>
              <a:t>: </a:t>
            </a:r>
          </a:p>
          <a:p>
            <a:r>
              <a:rPr lang="en-US" sz="1200" dirty="0" smtClean="0">
                <a:latin typeface="Fanwood"/>
                <a:cs typeface="Fanwood"/>
              </a:rPr>
              <a:t>To reflect upon today’s activities.</a:t>
            </a:r>
          </a:p>
          <a:p>
            <a:endParaRPr lang="en-US" sz="1400" dirty="0" smtClean="0">
              <a:solidFill>
                <a:srgbClr val="C41730"/>
              </a:solidFill>
              <a:latin typeface="Fanwood"/>
              <a:cs typeface="Fanwood"/>
            </a:endParaRPr>
          </a:p>
          <a:p>
            <a:r>
              <a:rPr lang="en-US" sz="1400" b="1" dirty="0" smtClean="0">
                <a:solidFill>
                  <a:srgbClr val="C41730"/>
                </a:solidFill>
                <a:latin typeface="Fanwood"/>
                <a:cs typeface="Fanwood"/>
              </a:rPr>
              <a:t>Materials:</a:t>
            </a:r>
            <a:r>
              <a:rPr lang="en-US" sz="1400" dirty="0" smtClean="0">
                <a:solidFill>
                  <a:srgbClr val="C41730"/>
                </a:solidFill>
                <a:latin typeface="Fanwood"/>
                <a:cs typeface="Fanwood"/>
              </a:rPr>
              <a:t> </a:t>
            </a:r>
          </a:p>
          <a:p>
            <a:r>
              <a:rPr lang="en-US" sz="1200" dirty="0" smtClean="0">
                <a:solidFill>
                  <a:srgbClr val="000000"/>
                </a:solidFill>
                <a:latin typeface="Fanwood"/>
                <a:cs typeface="Fanwood"/>
              </a:rPr>
              <a:t>None.</a:t>
            </a:r>
            <a:endParaRPr lang="en-US" sz="1200" b="1" dirty="0" smtClean="0">
              <a:solidFill>
                <a:srgbClr val="000000"/>
              </a:solidFill>
              <a:latin typeface="Fanwood"/>
              <a:cs typeface="Fanwood"/>
            </a:endParaRPr>
          </a:p>
          <a:p>
            <a:endParaRPr lang="en-US" sz="1200" b="1" dirty="0">
              <a:solidFill>
                <a:srgbClr val="953735"/>
              </a:solidFill>
              <a:latin typeface="Fanwood"/>
              <a:cs typeface="Fanwood"/>
            </a:endParaRPr>
          </a:p>
          <a:p>
            <a:r>
              <a:rPr lang="en-US" sz="1400" b="1" dirty="0" smtClean="0">
                <a:solidFill>
                  <a:srgbClr val="C41730"/>
                </a:solidFill>
                <a:latin typeface="Fanwood"/>
                <a:cs typeface="Fanwood"/>
              </a:rPr>
              <a:t>Say: </a:t>
            </a:r>
          </a:p>
          <a:p>
            <a:pPr marL="171450" indent="-171450">
              <a:buFont typeface="Arial"/>
              <a:buChar char="•"/>
            </a:pPr>
            <a:r>
              <a:rPr lang="en-US" sz="1200" dirty="0" smtClean="0">
                <a:solidFill>
                  <a:srgbClr val="000000"/>
                </a:solidFill>
                <a:latin typeface="Fanwood"/>
                <a:cs typeface="Fanwood"/>
              </a:rPr>
              <a:t>What does perspective mean to you? How do you define perspective? What makes your perspective different from your neighbor’s?</a:t>
            </a:r>
          </a:p>
          <a:p>
            <a:pPr marL="171450" indent="-171450">
              <a:buFont typeface="Arial"/>
              <a:buChar char="•"/>
            </a:pPr>
            <a:r>
              <a:rPr lang="en-US" sz="1200" dirty="0" smtClean="0">
                <a:solidFill>
                  <a:srgbClr val="000000"/>
                </a:solidFill>
                <a:latin typeface="Fanwood"/>
                <a:cs typeface="Fanwood"/>
              </a:rPr>
              <a:t>What I liked most about today was __________. What did you like the most?</a:t>
            </a:r>
          </a:p>
          <a:p>
            <a:pPr marL="171450" indent="-171450">
              <a:buFont typeface="Arial"/>
              <a:buChar char="•"/>
            </a:pPr>
            <a:r>
              <a:rPr lang="en-US" sz="1200" dirty="0" smtClean="0">
                <a:solidFill>
                  <a:srgbClr val="000000"/>
                </a:solidFill>
                <a:latin typeface="Fanwood"/>
                <a:cs typeface="Fanwood"/>
              </a:rPr>
              <a:t>What was something that surprised you?</a:t>
            </a:r>
          </a:p>
          <a:p>
            <a:pPr marL="171450" indent="-171450">
              <a:buFont typeface="Arial"/>
              <a:buChar char="•"/>
            </a:pPr>
            <a:r>
              <a:rPr lang="en-US" sz="1200" dirty="0" smtClean="0">
                <a:solidFill>
                  <a:srgbClr val="000000"/>
                </a:solidFill>
                <a:latin typeface="Fanwood"/>
                <a:cs typeface="Fanwood"/>
              </a:rPr>
              <a:t>What will you take away from today?</a:t>
            </a:r>
          </a:p>
          <a:p>
            <a:pPr marL="171450" indent="-171450">
              <a:buFont typeface="Arial"/>
              <a:buChar char="•"/>
            </a:pPr>
            <a:r>
              <a:rPr lang="en-US" sz="1200" dirty="0" smtClean="0">
                <a:solidFill>
                  <a:srgbClr val="000000"/>
                </a:solidFill>
                <a:latin typeface="Fanwood"/>
                <a:cs typeface="Fanwood"/>
              </a:rPr>
              <a:t>We talked a lot about perspectives in terms of media, right? Why is thinking about perspective important when you are telling a story?</a:t>
            </a:r>
          </a:p>
          <a:p>
            <a:pPr marL="171450" indent="-171450">
              <a:buFont typeface="Arial"/>
              <a:buChar char="•"/>
            </a:pPr>
            <a:r>
              <a:rPr lang="en-US" sz="1200" i="1" dirty="0" smtClean="0">
                <a:solidFill>
                  <a:srgbClr val="000000"/>
                </a:solidFill>
                <a:latin typeface="Fanwood"/>
                <a:cs typeface="Fanwood"/>
              </a:rPr>
              <a:t>[Summarize the day’s events; ask for feedback/comments.]</a:t>
            </a:r>
          </a:p>
          <a:p>
            <a:pPr marL="171450" indent="-171450">
              <a:buFont typeface="Arial"/>
              <a:buChar char="•"/>
            </a:pPr>
            <a:endParaRPr lang="en-US" sz="1200" dirty="0" smtClean="0">
              <a:solidFill>
                <a:srgbClr val="000000"/>
              </a:solidFill>
              <a:latin typeface="Fanwood"/>
              <a:cs typeface="Fanwood"/>
            </a:endParaRPr>
          </a:p>
          <a:p>
            <a:r>
              <a:rPr lang="en-US" sz="1200" dirty="0" smtClean="0">
                <a:solidFill>
                  <a:srgbClr val="000000"/>
                </a:solidFill>
                <a:latin typeface="Fanwood"/>
                <a:cs typeface="Fanwood"/>
              </a:rPr>
              <a:t>Thanks for participating and being so engaged!</a:t>
            </a:r>
            <a:endParaRPr lang="en-US" sz="1200" dirty="0">
              <a:solidFill>
                <a:srgbClr val="000000"/>
              </a:solidFill>
              <a:latin typeface="Fanwood"/>
              <a:cs typeface="Fanwood"/>
            </a:endParaRPr>
          </a:p>
        </p:txBody>
      </p:sp>
      <p:sp>
        <p:nvSpPr>
          <p:cNvPr id="6" name="Slide Number Placeholder 5"/>
          <p:cNvSpPr>
            <a:spLocks noGrp="1"/>
          </p:cNvSpPr>
          <p:nvPr>
            <p:ph type="sldNum" sz="quarter" idx="12"/>
          </p:nvPr>
        </p:nvSpPr>
        <p:spPr/>
        <p:txBody>
          <a:bodyPr/>
          <a:lstStyle/>
          <a:p>
            <a:r>
              <a:rPr lang="en-US" dirty="0" smtClean="0"/>
              <a:t>{</a:t>
            </a:r>
            <a:fld id="{EADF8036-7553-6446-B3CD-00C0537FDCC8}" type="slidenum">
              <a:rPr lang="en-US" smtClean="0"/>
              <a:pPr/>
              <a:t>7</a:t>
            </a:fld>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8920618"/>
      </p:ext>
    </p:extLst>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346379" y="439899"/>
            <a:ext cx="3877985" cy="646331"/>
          </a:xfrm>
          <a:prstGeom prst="rect">
            <a:avLst/>
          </a:prstGeom>
          <a:noFill/>
        </p:spPr>
        <p:txBody>
          <a:bodyPr wrap="none" rtlCol="0">
            <a:spAutoFit/>
          </a:bodyPr>
          <a:lstStyle/>
          <a:p>
            <a:r>
              <a:rPr lang="en-US" sz="3600" b="1" dirty="0" smtClean="0">
                <a:solidFill>
                  <a:srgbClr val="C41730"/>
                </a:solidFill>
                <a:latin typeface="Fanwood"/>
                <a:cs typeface="Fanwood"/>
              </a:rPr>
              <a:t>Background Reading</a:t>
            </a:r>
            <a:endParaRPr lang="en-US" dirty="0">
              <a:solidFill>
                <a:srgbClr val="C41730"/>
              </a:solidFill>
              <a:latin typeface="Fanwood"/>
              <a:cs typeface="Fanwood"/>
            </a:endParaRPr>
          </a:p>
        </p:txBody>
      </p:sp>
      <p:sp>
        <p:nvSpPr>
          <p:cNvPr id="7" name="Slide Number Placeholder 6"/>
          <p:cNvSpPr>
            <a:spLocks noGrp="1"/>
          </p:cNvSpPr>
          <p:nvPr>
            <p:ph type="sldNum" sz="quarter" idx="12"/>
          </p:nvPr>
        </p:nvSpPr>
        <p:spPr/>
        <p:txBody>
          <a:bodyPr/>
          <a:lstStyle/>
          <a:p>
            <a:r>
              <a:rPr lang="en-US" dirty="0" smtClean="0"/>
              <a:t>{</a:t>
            </a:r>
            <a:fld id="{EADF8036-7553-6446-B3CD-00C0537FDCC8}" type="slidenum">
              <a:rPr lang="en-US" smtClean="0"/>
              <a:pPr/>
              <a:t>8</a:t>
            </a:fld>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89206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1816</TotalTime>
  <Words>2065</Words>
  <Application>Microsoft Macintosh PowerPoint</Application>
  <PresentationFormat>Custom</PresentationFormat>
  <Paragraphs>171</Paragraphs>
  <Slides>8</Slides>
  <Notes>0</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Office Theme</vt:lpstr>
      <vt:lpstr>Slide 1</vt:lpstr>
      <vt:lpstr>Slide 2</vt:lpstr>
      <vt:lpstr>Slide 3</vt:lpstr>
      <vt:lpstr>Slide 4</vt:lpstr>
      <vt:lpstr>Slide 5</vt:lpstr>
      <vt:lpstr>Slide 6</vt:lpstr>
      <vt:lpstr>Slide 7</vt:lpstr>
      <vt:lpstr>Slide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Paulina Haduong</dc:creator>
  <cp:lastModifiedBy>Meredith Beaton</cp:lastModifiedBy>
  <cp:revision>52</cp:revision>
  <dcterms:created xsi:type="dcterms:W3CDTF">2013-01-14T20:23:17Z</dcterms:created>
  <dcterms:modified xsi:type="dcterms:W3CDTF">2013-01-14T20:24:06Z</dcterms:modified>
</cp:coreProperties>
</file>