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56" r:id="rId3"/>
    <p:sldId id="257" r:id="rId4"/>
    <p:sldId id="261" r:id="rId5"/>
    <p:sldId id="260" r:id="rId6"/>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ina Haduon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8E5B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13" autoAdjust="0"/>
  </p:normalViewPr>
  <p:slideViewPr>
    <p:cSldViewPr snapToGrid="0" snapToObjects="1">
      <p:cViewPr>
        <p:scale>
          <a:sx n="100" d="100"/>
          <a:sy n="100" d="100"/>
        </p:scale>
        <p:origin x="-1136" y="856"/>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8-27T21:28:07.160" idx="1">
    <p:pos x="2187" y="5734"/>
    <p:text>Are these, like, physical pins? Pieces of paper that say "like" and "dislike"? I need more information.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8-27T21:42:02.020" idx="2">
    <p:pos x="875" y="3216"/>
    <p:text>Do we want to standardize our definition of perspective?
</p:text>
  </p:cm>
  <p:cm authorId="0" dt="2012-08-27T21:56:31.939" idx="3">
    <p:pos x="2784" y="4005"/>
    <p:text>This scenario can also be phrased to be a situation where Billy tells people different things, knowing that they'll react differently…?</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02FBF-5369-2245-9A28-D3367EAF4A8C}" type="datetimeFigureOut">
              <a:rPr lang="en-US" smtClean="0"/>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02FBF-5369-2245-9A28-D3367EAF4A8C}"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02FBF-5369-2245-9A28-D3367EAF4A8C}" type="datetimeFigureOut">
              <a:rPr lang="en-US" smtClean="0"/>
              <a:t>10/25/12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02FBF-5369-2245-9A28-D3367EAF4A8C}" type="datetimeFigureOut">
              <a:rPr lang="en-US" smtClean="0"/>
              <a:t>10/25/12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02FBF-5369-2245-9A28-D3367EAF4A8C}" type="datetimeFigureOut">
              <a:rPr lang="en-US" smtClean="0"/>
              <a:t>10/25/12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A0B02FBF-5369-2245-9A28-D3367EAF4A8C}" type="datetimeFigureOut">
              <a:rPr lang="en-US" smtClean="0"/>
              <a:t>10/25/12</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EADF8036-7553-6446-B3CD-00C0537FDCC8}" type="slidenum">
              <a:rPr lang="en-US" smtClean="0"/>
              <a:t>‹#›</a:t>
            </a:fld>
            <a:endParaRPr lang="en-US"/>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4" Type="http://schemas.openxmlformats.org/officeDocument/2006/relationships/comments" Target="../comments/comment2.xml"/><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8269" y="1969356"/>
            <a:ext cx="5339923" cy="2123658"/>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latin typeface="Fanwood"/>
              <a:cs typeface="Fanwood"/>
            </a:endParaRPr>
          </a:p>
          <a:p>
            <a:pPr algn="ctr"/>
            <a:r>
              <a:rPr lang="en-US" sz="3200" b="1" cap="all" dirty="0" smtClean="0">
                <a:solidFill>
                  <a:srgbClr val="FF0000"/>
                </a:solidFill>
                <a:latin typeface="Fanwood"/>
                <a:cs typeface="Fanwood"/>
              </a:rPr>
              <a:t>Perspectives on </a:t>
            </a:r>
          </a:p>
          <a:p>
            <a:pPr algn="ctr"/>
            <a:r>
              <a:rPr lang="en-US" sz="3200" b="1" cap="all" dirty="0" smtClean="0">
                <a:solidFill>
                  <a:srgbClr val="FF0000"/>
                </a:solidFill>
                <a:latin typeface="Fanwood"/>
                <a:cs typeface="Fanwood"/>
              </a:rPr>
              <a:t>Personal information</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2"/>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3"/>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rgbClr val="8E5BAB"/>
          </a:solidFill>
          <a:ln>
            <a:solidFill>
              <a:srgbClr val="66006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4290" y="4189003"/>
            <a:ext cx="2683049" cy="2658434"/>
          </a:xfrm>
          <a:prstGeom prst="rect">
            <a:avLst/>
          </a:prstGeom>
        </p:spPr>
      </p:pic>
    </p:spTree>
    <p:extLst>
      <p:ext uri="{BB962C8B-B14F-4D97-AF65-F5344CB8AC3E}">
        <p14:creationId xmlns:p14="http://schemas.microsoft.com/office/powerpoint/2010/main" val="182051595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1733" y="355599"/>
            <a:ext cx="7128934" cy="5970864"/>
          </a:xfrm>
          <a:prstGeom prst="rect">
            <a:avLst/>
          </a:prstGeom>
          <a:noFill/>
        </p:spPr>
        <p:txBody>
          <a:bodyPr wrap="square" rtlCol="0">
            <a:spAutoFit/>
          </a:bodyPr>
          <a:lstStyle/>
          <a:p>
            <a:pPr algn="just" fontAlgn="t"/>
            <a:r>
              <a:rPr lang="en-US" sz="1400" b="1" dirty="0">
                <a:solidFill>
                  <a:srgbClr val="FF0000"/>
                </a:solidFill>
                <a:latin typeface="Fanwood"/>
                <a:cs typeface="Fanwood"/>
              </a:rPr>
              <a:t>Overview</a:t>
            </a:r>
            <a:endParaRPr lang="en-US" sz="1400" dirty="0">
              <a:solidFill>
                <a:srgbClr val="FF0000"/>
              </a:solidFill>
              <a:latin typeface="Fanwood"/>
              <a:cs typeface="Fanwood"/>
            </a:endParaRPr>
          </a:p>
          <a:p>
            <a:pPr algn="just" fontAlgn="t"/>
            <a:r>
              <a:rPr lang="en-US" sz="1200" dirty="0">
                <a:latin typeface="Fanwood"/>
                <a:cs typeface="Fanwood"/>
              </a:rPr>
              <a:t>This module demonstrates the role of perspective in shaping the evaluation process, </a:t>
            </a:r>
            <a:r>
              <a:rPr lang="en-US" sz="1200" dirty="0" smtClean="0">
                <a:latin typeface="Fanwood"/>
                <a:cs typeface="Fanwood"/>
              </a:rPr>
              <a:t>particularly </a:t>
            </a:r>
            <a:r>
              <a:rPr lang="en-US" sz="1200" dirty="0">
                <a:latin typeface="Fanwood"/>
                <a:cs typeface="Fanwood"/>
              </a:rPr>
              <a:t>when evaluating information linked to one’s online presence. Participants </a:t>
            </a:r>
            <a:r>
              <a:rPr lang="en-US" sz="1200" dirty="0" smtClean="0">
                <a:latin typeface="Fanwood"/>
                <a:cs typeface="Fanwood"/>
              </a:rPr>
              <a:t>will </a:t>
            </a:r>
            <a:r>
              <a:rPr lang="en-US" sz="1200" dirty="0">
                <a:latin typeface="Fanwood"/>
                <a:cs typeface="Fanwood"/>
              </a:rPr>
              <a:t>also begin to consider the implications of the information which they put online.</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Objectives</a:t>
            </a:r>
            <a:endParaRPr lang="en-US" sz="1400" dirty="0">
              <a:solidFill>
                <a:srgbClr val="FF0000"/>
              </a:solidFill>
              <a:latin typeface="Fanwood"/>
              <a:cs typeface="Fanwood"/>
            </a:endParaRPr>
          </a:p>
          <a:p>
            <a:pPr algn="just" fontAlgn="t"/>
            <a:r>
              <a:rPr lang="en-US" sz="1200" dirty="0">
                <a:latin typeface="Fanwood"/>
                <a:cs typeface="Fanwood"/>
              </a:rPr>
              <a:t>Participants will be able to:</a:t>
            </a:r>
          </a:p>
          <a:p>
            <a:pPr marL="171450" indent="-171450" algn="just" fontAlgn="t">
              <a:buFont typeface="Arial"/>
              <a:buChar char="•"/>
            </a:pPr>
            <a:r>
              <a:rPr lang="en-US" sz="1200" dirty="0">
                <a:latin typeface="Fanwood"/>
                <a:cs typeface="Fanwood"/>
              </a:rPr>
              <a:t>Understand how perspective affects the evaluation process.</a:t>
            </a:r>
          </a:p>
          <a:p>
            <a:pPr marL="171450" indent="-171450" algn="just" fontAlgn="t">
              <a:buFont typeface="Arial"/>
              <a:buChar char="•"/>
            </a:pPr>
            <a:r>
              <a:rPr lang="en-US" sz="1200" dirty="0">
                <a:latin typeface="Fanwood"/>
                <a:cs typeface="Fanwood"/>
              </a:rPr>
              <a:t>Recognize that one leaves behind information through a prolonged online presence</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Age</a:t>
            </a:r>
            <a:r>
              <a:rPr lang="en-US" sz="1400" b="1" dirty="0">
                <a:solidFill>
                  <a:srgbClr val="FF0000"/>
                </a:solidFill>
                <a:latin typeface="Fanwood"/>
                <a:cs typeface="Fanwood"/>
              </a:rPr>
              <a:t>/Grade</a:t>
            </a:r>
            <a:endParaRPr lang="en-US" sz="1400" dirty="0">
              <a:solidFill>
                <a:srgbClr val="FF0000"/>
              </a:solidFill>
              <a:latin typeface="Fanwood"/>
              <a:cs typeface="Fanwood"/>
            </a:endParaRPr>
          </a:p>
          <a:p>
            <a:pPr algn="just" fontAlgn="t"/>
            <a:r>
              <a:rPr lang="en-US" sz="1200" dirty="0">
                <a:latin typeface="Fanwood"/>
                <a:cs typeface="Fanwood"/>
              </a:rPr>
              <a:t>12-16 years old</a:t>
            </a:r>
          </a:p>
          <a:p>
            <a:pPr algn="just" fontAlgn="t"/>
            <a:r>
              <a:rPr lang="en-US" sz="1200" dirty="0">
                <a:latin typeface="Fanwood"/>
                <a:cs typeface="Fanwood"/>
              </a:rPr>
              <a:t>Grades 7-10</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Audience</a:t>
            </a:r>
            <a:endParaRPr lang="en-US" sz="1400" dirty="0">
              <a:solidFill>
                <a:srgbClr val="FF0000"/>
              </a:solidFill>
              <a:latin typeface="Fanwood"/>
              <a:cs typeface="Fanwood"/>
            </a:endParaRPr>
          </a:p>
          <a:p>
            <a:pPr algn="just" fontAlgn="t"/>
            <a:r>
              <a:rPr lang="en-US" sz="1200" dirty="0">
                <a:latin typeface="Fanwood"/>
                <a:cs typeface="Fanwood"/>
              </a:rPr>
              <a:t>Entry level and up (no experience necessary)</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Duration</a:t>
            </a:r>
            <a:endParaRPr lang="en-US" sz="1400" dirty="0">
              <a:solidFill>
                <a:srgbClr val="FF0000"/>
              </a:solidFill>
              <a:latin typeface="Fanwood"/>
              <a:cs typeface="Fanwood"/>
            </a:endParaRPr>
          </a:p>
          <a:p>
            <a:pPr algn="just" fontAlgn="t"/>
            <a:r>
              <a:rPr lang="en-US" sz="1200" b="1" dirty="0">
                <a:latin typeface="Fanwood"/>
                <a:cs typeface="Fanwood"/>
              </a:rPr>
              <a:t>70 minutes</a:t>
            </a:r>
          </a:p>
          <a:p>
            <a:pPr marL="171450" indent="-171450" algn="just" fontAlgn="t">
              <a:buFont typeface="Arial"/>
              <a:buChar char="•"/>
            </a:pPr>
            <a:r>
              <a:rPr lang="en-US" sz="1200" dirty="0">
                <a:latin typeface="Fanwood"/>
                <a:cs typeface="Fanwood"/>
              </a:rPr>
              <a:t>What is Perspective? (10 minutes)</a:t>
            </a:r>
          </a:p>
          <a:p>
            <a:pPr marL="171450" indent="-171450" algn="just" fontAlgn="t">
              <a:buFont typeface="Arial"/>
              <a:buChar char="•"/>
            </a:pPr>
            <a:r>
              <a:rPr lang="en-US" sz="1200" dirty="0">
                <a:latin typeface="Fanwood"/>
                <a:cs typeface="Fanwood"/>
              </a:rPr>
              <a:t>Thinking Caps (40 minutes)</a:t>
            </a:r>
          </a:p>
          <a:p>
            <a:pPr marL="171450" indent="-171450" algn="just" fontAlgn="t">
              <a:buFont typeface="Arial"/>
              <a:buChar char="•"/>
            </a:pPr>
            <a:r>
              <a:rPr lang="en-US" sz="1200" dirty="0">
                <a:latin typeface="Fanwood"/>
                <a:cs typeface="Fanwood"/>
              </a:rPr>
              <a:t>Closure (20 minutes)</a:t>
            </a:r>
          </a:p>
          <a:p>
            <a:pPr algn="just" fontAlgn="t"/>
            <a:endParaRPr lang="en-US" sz="1400" b="1" dirty="0" smtClean="0">
              <a:solidFill>
                <a:srgbClr val="FF0000"/>
              </a:solidFill>
              <a:latin typeface="Fanwood"/>
              <a:cs typeface="Fanwood"/>
            </a:endParaRPr>
          </a:p>
          <a:p>
            <a:pPr algn="just" fontAlgn="t"/>
            <a:r>
              <a:rPr lang="en-US" sz="1400" b="1" dirty="0" smtClean="0">
                <a:solidFill>
                  <a:srgbClr val="FF0000"/>
                </a:solidFill>
                <a:latin typeface="Fanwood"/>
                <a:cs typeface="Fanwood"/>
              </a:rPr>
              <a:t>Materials</a:t>
            </a:r>
            <a:endParaRPr lang="en-US" sz="1400" dirty="0">
              <a:solidFill>
                <a:srgbClr val="FF0000"/>
              </a:solidFill>
              <a:latin typeface="Fanwood"/>
              <a:cs typeface="Fanwood"/>
            </a:endParaRPr>
          </a:p>
          <a:p>
            <a:pPr marL="171450" indent="-171450" algn="just" fontAlgn="t">
              <a:buFont typeface="Arial"/>
              <a:buChar char="•"/>
            </a:pPr>
            <a:r>
              <a:rPr lang="en-US" sz="1200" dirty="0">
                <a:latin typeface="Fanwood"/>
                <a:cs typeface="Fanwood"/>
              </a:rPr>
              <a:t>Handouts (Facebook profiles, 1 per group)</a:t>
            </a:r>
          </a:p>
          <a:p>
            <a:pPr marL="171450" indent="-171450" algn="just" fontAlgn="t">
              <a:buFont typeface="Arial"/>
              <a:buChar char="•"/>
            </a:pPr>
            <a:r>
              <a:rPr lang="en-US" sz="1200" dirty="0">
                <a:latin typeface="Fanwood"/>
                <a:cs typeface="Fanwood"/>
              </a:rPr>
              <a:t>Computer/projector</a:t>
            </a:r>
          </a:p>
          <a:p>
            <a:pPr marL="171450" indent="-171450" algn="just" fontAlgn="t">
              <a:buFont typeface="Arial"/>
              <a:buChar char="•"/>
            </a:pPr>
            <a:r>
              <a:rPr lang="en-US" sz="1200" dirty="0">
                <a:latin typeface="Fanwood"/>
                <a:cs typeface="Fanwood"/>
              </a:rPr>
              <a:t>Whiteboard/paper and markers</a:t>
            </a:r>
          </a:p>
          <a:p>
            <a:pPr marL="171450" indent="-171450" algn="just" fontAlgn="t">
              <a:buFont typeface="Arial"/>
              <a:buChar char="•"/>
            </a:pPr>
            <a:r>
              <a:rPr lang="en-US" sz="1200" dirty="0">
                <a:latin typeface="Fanwood"/>
                <a:cs typeface="Fanwood"/>
              </a:rPr>
              <a:t>Printout of young/old woman illusion</a:t>
            </a:r>
          </a:p>
          <a:p>
            <a:pPr marL="171450" indent="-171450" algn="just" fontAlgn="t">
              <a:buFont typeface="Arial"/>
              <a:buChar char="•"/>
            </a:pPr>
            <a:r>
              <a:rPr lang="en-US" sz="1200" dirty="0">
                <a:latin typeface="Fanwood"/>
                <a:cs typeface="Fanwood"/>
              </a:rPr>
              <a:t>Like/dislike buttons</a:t>
            </a:r>
          </a:p>
          <a:p>
            <a:pPr algn="just"/>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2-08-27 at 9.44.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979" y="6286837"/>
            <a:ext cx="2075084" cy="1875821"/>
          </a:xfrm>
          <a:prstGeom prst="rect">
            <a:avLst/>
          </a:prstGeom>
        </p:spPr>
      </p:pic>
      <p:sp>
        <p:nvSpPr>
          <p:cNvPr id="4" name="TextBox 3"/>
          <p:cNvSpPr txBox="1"/>
          <p:nvPr/>
        </p:nvSpPr>
        <p:spPr>
          <a:xfrm>
            <a:off x="346379" y="439899"/>
            <a:ext cx="3852337" cy="954107"/>
          </a:xfrm>
          <a:prstGeom prst="rect">
            <a:avLst/>
          </a:prstGeom>
          <a:noFill/>
        </p:spPr>
        <p:txBody>
          <a:bodyPr wrap="none" rtlCol="0">
            <a:spAutoFit/>
          </a:bodyPr>
          <a:lstStyle/>
          <a:p>
            <a:r>
              <a:rPr lang="en-US" sz="3600" b="1" dirty="0" smtClean="0">
                <a:solidFill>
                  <a:srgbClr val="FF0000"/>
                </a:solidFill>
                <a:latin typeface="Fanwood"/>
                <a:cs typeface="Fanwood"/>
              </a:rPr>
              <a:t>What is Perspective?</a:t>
            </a: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414113" y="1460875"/>
            <a:ext cx="6951887" cy="5232200"/>
          </a:xfrm>
          <a:prstGeom prst="rect">
            <a:avLst/>
          </a:prstGeom>
          <a:noFill/>
        </p:spPr>
        <p:txBody>
          <a:bodyPr wrap="square" rtlCol="0">
            <a:spAutoFit/>
          </a:bodyPr>
          <a:lstStyle/>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familiarize participants with the concept of perspective.  </a:t>
            </a:r>
          </a:p>
          <a:p>
            <a:endParaRPr lang="en-US" sz="1400" dirty="0" smtClean="0">
              <a:latin typeface="Fanwood"/>
              <a:cs typeface="Fanwood"/>
            </a:endParaRPr>
          </a:p>
          <a:p>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smtClean="0">
                <a:solidFill>
                  <a:srgbClr val="000000"/>
                </a:solidFill>
                <a:latin typeface="Fanwood"/>
                <a:cs typeface="Fanwood"/>
              </a:rPr>
              <a:t>old woman/young woman illusion, computer, projector</a:t>
            </a:r>
            <a:endParaRPr lang="en-US" sz="1200" b="1" dirty="0" smtClean="0">
              <a:solidFill>
                <a:srgbClr val="000000"/>
              </a:solidFill>
              <a:latin typeface="Fanwood"/>
              <a:cs typeface="Fanwood"/>
            </a:endParaRPr>
          </a:p>
          <a:p>
            <a:endParaRPr lang="en-US" sz="1200" b="1" dirty="0" smtClean="0">
              <a:solidFill>
                <a:srgbClr val="953735"/>
              </a:solidFill>
              <a:latin typeface="Fanwood"/>
              <a:cs typeface="Fanwood"/>
            </a:endParaRPr>
          </a:p>
          <a:p>
            <a:r>
              <a:rPr lang="en-US" sz="1200" i="1" dirty="0" smtClean="0">
                <a:solidFill>
                  <a:srgbClr val="000000"/>
                </a:solidFill>
                <a:latin typeface="Fanwood"/>
                <a:cs typeface="Fanwood"/>
              </a:rPr>
              <a:t>[Project the illusion onto the whiteboard or a screen.]</a:t>
            </a:r>
          </a:p>
          <a:p>
            <a:endParaRPr lang="en-US" sz="1200" i="1" dirty="0" smtClean="0">
              <a:solidFill>
                <a:srgbClr val="953735"/>
              </a:solidFill>
              <a:latin typeface="Fanwood"/>
              <a:cs typeface="Fanwood"/>
            </a:endParaRPr>
          </a:p>
          <a:p>
            <a:r>
              <a:rPr lang="en-US" sz="1200" i="1" dirty="0" smtClean="0">
                <a:solidFill>
                  <a:srgbClr val="000000"/>
                </a:solidFill>
                <a:latin typeface="Fanwood"/>
                <a:cs typeface="Fanwood"/>
              </a:rPr>
              <a:t>[While asking questions, ask </a:t>
            </a:r>
            <a:r>
              <a:rPr lang="en-US" sz="1200" i="1" dirty="0">
                <a:solidFill>
                  <a:srgbClr val="000000"/>
                </a:solidFill>
                <a:latin typeface="Fanwood"/>
                <a:cs typeface="Fanwood"/>
              </a:rPr>
              <a:t>participants to come up and point out </a:t>
            </a:r>
            <a:r>
              <a:rPr lang="en-US" sz="1200" i="1" dirty="0" smtClean="0">
                <a:solidFill>
                  <a:srgbClr val="000000"/>
                </a:solidFill>
                <a:latin typeface="Fanwood"/>
                <a:cs typeface="Fanwood"/>
              </a:rPr>
              <a:t>which</a:t>
            </a:r>
          </a:p>
          <a:p>
            <a:r>
              <a:rPr lang="en-US" sz="1200" i="1" dirty="0" smtClean="0">
                <a:solidFill>
                  <a:srgbClr val="000000"/>
                </a:solidFill>
                <a:latin typeface="Fanwood"/>
                <a:cs typeface="Fanwood"/>
              </a:rPr>
              <a:t>image they see, particularly relevant body parts.] </a:t>
            </a:r>
            <a:endParaRPr lang="en-US" sz="1200" i="1" dirty="0">
              <a:solidFill>
                <a:srgbClr val="000000"/>
              </a:solidFill>
              <a:latin typeface="Fanwood"/>
              <a:cs typeface="Fanwood"/>
            </a:endParaRPr>
          </a:p>
          <a:p>
            <a:endParaRPr lang="en-US" sz="1200" i="1" dirty="0">
              <a:solidFill>
                <a:srgbClr val="953735"/>
              </a:solidFill>
              <a:latin typeface="Fanwood"/>
              <a:cs typeface="Fanwood"/>
            </a:endParaRPr>
          </a:p>
          <a:p>
            <a:r>
              <a:rPr lang="en-US" sz="1400" b="1" dirty="0" smtClean="0">
                <a:solidFill>
                  <a:srgbClr val="FF0000"/>
                </a:solidFill>
                <a:latin typeface="Fanwood"/>
                <a:cs typeface="Fanwood"/>
              </a:rPr>
              <a:t>Say: </a:t>
            </a:r>
          </a:p>
          <a:p>
            <a:pPr marL="171450" indent="-171450">
              <a:buFont typeface="Arial"/>
              <a:buChar char="•"/>
            </a:pPr>
            <a:r>
              <a:rPr lang="en-US" sz="1200" dirty="0" smtClean="0">
                <a:solidFill>
                  <a:srgbClr val="000000"/>
                </a:solidFill>
                <a:latin typeface="Fanwood"/>
                <a:cs typeface="Fanwood"/>
              </a:rPr>
              <a:t>What do you see when you look at this picture?</a:t>
            </a:r>
          </a:p>
          <a:p>
            <a:pPr marL="171450" indent="-171450">
              <a:buFont typeface="Arial"/>
              <a:buChar char="•"/>
            </a:pPr>
            <a:r>
              <a:rPr lang="en-US" sz="1200" dirty="0" smtClean="0">
                <a:solidFill>
                  <a:srgbClr val="000000"/>
                </a:solidFill>
                <a:latin typeface="Fanwood"/>
                <a:cs typeface="Fanwood"/>
              </a:rPr>
              <a:t>How many of you see the young woman?</a:t>
            </a:r>
          </a:p>
          <a:p>
            <a:pPr marL="171450" indent="-171450">
              <a:buFont typeface="Arial"/>
              <a:buChar char="•"/>
            </a:pPr>
            <a:r>
              <a:rPr lang="en-US" sz="1200" dirty="0" smtClean="0">
                <a:solidFill>
                  <a:srgbClr val="000000"/>
                </a:solidFill>
                <a:latin typeface="Fanwood"/>
                <a:cs typeface="Fanwood"/>
              </a:rPr>
              <a:t>How many of you see the old woman?</a:t>
            </a:r>
          </a:p>
          <a:p>
            <a:pPr marL="171450" indent="-171450">
              <a:buFont typeface="Arial"/>
              <a:buChar char="•"/>
            </a:pPr>
            <a:r>
              <a:rPr lang="en-US" sz="1200" dirty="0" smtClean="0">
                <a:solidFill>
                  <a:srgbClr val="000000"/>
                </a:solidFill>
                <a:latin typeface="Fanwood"/>
                <a:cs typeface="Fanwood"/>
              </a:rPr>
              <a:t>Can you see both at once?</a:t>
            </a:r>
          </a:p>
          <a:p>
            <a:pPr marL="171450" indent="-171450">
              <a:buFont typeface="Arial"/>
              <a:buChar char="•"/>
            </a:pPr>
            <a:r>
              <a:rPr lang="en-US" sz="1200" dirty="0" smtClean="0">
                <a:solidFill>
                  <a:srgbClr val="000000"/>
                </a:solidFill>
                <a:latin typeface="Fanwood"/>
                <a:cs typeface="Fanwood"/>
              </a:rPr>
              <a:t>What you see can depend on your </a:t>
            </a:r>
            <a:r>
              <a:rPr lang="en-US" sz="1200" b="1" dirty="0" smtClean="0">
                <a:solidFill>
                  <a:srgbClr val="000000"/>
                </a:solidFill>
                <a:latin typeface="Fanwood"/>
                <a:cs typeface="Fanwood"/>
              </a:rPr>
              <a:t>perspective. </a:t>
            </a:r>
            <a:r>
              <a:rPr lang="en-US" sz="1200" dirty="0" smtClean="0">
                <a:solidFill>
                  <a:srgbClr val="000000"/>
                </a:solidFill>
                <a:latin typeface="Fanwood"/>
                <a:cs typeface="Fanwood"/>
              </a:rPr>
              <a:t>What do you think perspective is?</a:t>
            </a:r>
          </a:p>
          <a:p>
            <a:pPr marL="171450" indent="-171450">
              <a:buFont typeface="Arial"/>
              <a:buChar char="•"/>
            </a:pPr>
            <a:endParaRPr lang="en-US" sz="1200" dirty="0">
              <a:solidFill>
                <a:srgbClr val="000000"/>
              </a:solidFill>
              <a:latin typeface="Fanwood"/>
              <a:cs typeface="Fanwood"/>
            </a:endParaRPr>
          </a:p>
          <a:p>
            <a:r>
              <a:rPr lang="en-US" sz="1200" i="1" dirty="0" smtClean="0">
                <a:solidFill>
                  <a:srgbClr val="000000"/>
                </a:solidFill>
                <a:latin typeface="Fanwood"/>
                <a:cs typeface="Fanwood"/>
              </a:rPr>
              <a:t>[Write down participant definitions on the board.]</a:t>
            </a:r>
          </a:p>
          <a:p>
            <a:endParaRPr lang="en-US" sz="1200" i="1" dirty="0">
              <a:solidFill>
                <a:srgbClr val="000000"/>
              </a:solidFill>
              <a:latin typeface="Fanwood"/>
              <a:cs typeface="Fanwood"/>
            </a:endParaRPr>
          </a:p>
          <a:p>
            <a:r>
              <a:rPr lang="en-US" sz="1200" i="1" dirty="0" smtClean="0">
                <a:solidFill>
                  <a:srgbClr val="000000"/>
                </a:solidFill>
                <a:latin typeface="Fanwood"/>
                <a:cs typeface="Fanwood"/>
              </a:rPr>
              <a:t>[If no comprehensive definition is provided.]</a:t>
            </a:r>
          </a:p>
          <a:p>
            <a:r>
              <a:rPr lang="en-US" sz="1200" b="1" dirty="0" smtClean="0">
                <a:solidFill>
                  <a:srgbClr val="000000"/>
                </a:solidFill>
                <a:latin typeface="Fanwood"/>
                <a:cs typeface="Fanwood"/>
              </a:rPr>
              <a:t>Perspective</a:t>
            </a:r>
            <a:r>
              <a:rPr lang="en-US" sz="1200" dirty="0" smtClean="0">
                <a:solidFill>
                  <a:srgbClr val="000000"/>
                </a:solidFill>
                <a:latin typeface="Fanwood"/>
                <a:cs typeface="Fanwood"/>
              </a:rPr>
              <a:t> is a particular attitude towards something; a point of view. </a:t>
            </a:r>
          </a:p>
          <a:p>
            <a:endParaRPr lang="en-US" sz="1200" b="1" dirty="0" smtClean="0">
              <a:solidFill>
                <a:srgbClr val="000000"/>
              </a:solidFill>
              <a:latin typeface="Fanwood"/>
              <a:cs typeface="Fanwood"/>
            </a:endParaRPr>
          </a:p>
          <a:p>
            <a:r>
              <a:rPr lang="en-US" sz="1200" i="1" dirty="0" smtClean="0">
                <a:solidFill>
                  <a:srgbClr val="000000"/>
                </a:solidFill>
                <a:latin typeface="Fanwood"/>
                <a:cs typeface="Fanwood"/>
              </a:rPr>
              <a:t>[Draw different smiley faces for each person on the board.]</a:t>
            </a:r>
            <a:endParaRPr lang="en-US" sz="1200" i="1" dirty="0">
              <a:solidFill>
                <a:srgbClr val="000000"/>
              </a:solidFill>
              <a:latin typeface="Fanwood"/>
              <a:cs typeface="Fanwood"/>
            </a:endParaRPr>
          </a:p>
          <a:p>
            <a:endParaRPr lang="en-US" sz="1200" b="1" dirty="0">
              <a:solidFill>
                <a:srgbClr val="000000"/>
              </a:solidFill>
              <a:latin typeface="Fanwood"/>
              <a:cs typeface="Fanwood"/>
            </a:endParaRPr>
          </a:p>
          <a:p>
            <a:r>
              <a:rPr lang="en-US" sz="1400" b="1" dirty="0">
                <a:solidFill>
                  <a:srgbClr val="FF0000"/>
                </a:solidFill>
                <a:latin typeface="Fanwood"/>
                <a:cs typeface="Fanwood"/>
              </a:rPr>
              <a:t>Say: </a:t>
            </a:r>
            <a:r>
              <a:rPr lang="en-US" sz="1200" dirty="0" smtClean="0">
                <a:solidFill>
                  <a:srgbClr val="000000"/>
                </a:solidFill>
                <a:latin typeface="Fanwood"/>
                <a:cs typeface="Fanwood"/>
              </a:rPr>
              <a:t>Here’s another example. Our friend Billy just made the school baseball team. When he tells his mom, he says, “I made the baseball team!” His mother is very proud of him. </a:t>
            </a:r>
            <a:endParaRPr lang="en-US" sz="1200" b="1" dirty="0">
              <a:solidFill>
                <a:schemeClr val="accent2">
                  <a:lumMod val="75000"/>
                </a:schemeClr>
              </a:solidFill>
              <a:latin typeface="Fanwood"/>
              <a:cs typeface="Fanwood"/>
            </a:endParaRPr>
          </a:p>
          <a:p>
            <a:endParaRPr lang="en-US" sz="1200" b="1" dirty="0" smtClean="0">
              <a:solidFill>
                <a:srgbClr val="000000"/>
              </a:solidFill>
              <a:latin typeface="Fanwood"/>
              <a:cs typeface="Fanwood"/>
            </a:endParaRPr>
          </a:p>
          <a:p>
            <a:endParaRPr lang="en-US" sz="1200" dirty="0">
              <a:solidFill>
                <a:srgbClr val="000000"/>
              </a:solidFill>
              <a:latin typeface="Fanwood"/>
              <a:cs typeface="Fanwood"/>
            </a:endParaRPr>
          </a:p>
        </p:txBody>
      </p:sp>
      <p:pic>
        <p:nvPicPr>
          <p:cNvPr id="6" name="Picture 5" descr="young-woman-old-woman-illusio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5735" y="439899"/>
            <a:ext cx="1710266" cy="2350394"/>
          </a:xfrm>
          <a:prstGeom prst="rect">
            <a:avLst/>
          </a:prstGeom>
        </p:spPr>
      </p:pic>
      <p:sp>
        <p:nvSpPr>
          <p:cNvPr id="8" name="TextBox 7"/>
          <p:cNvSpPr txBox="1"/>
          <p:nvPr/>
        </p:nvSpPr>
        <p:spPr>
          <a:xfrm>
            <a:off x="2387601" y="6312237"/>
            <a:ext cx="4978400" cy="1569660"/>
          </a:xfrm>
          <a:prstGeom prst="rect">
            <a:avLst/>
          </a:prstGeom>
          <a:noFill/>
        </p:spPr>
        <p:txBody>
          <a:bodyPr wrap="square" rtlCol="0">
            <a:spAutoFit/>
          </a:bodyPr>
          <a:lstStyle/>
          <a:p>
            <a:pPr marL="171450" indent="-171450" algn="just">
              <a:buFont typeface="Arial"/>
              <a:buChar char="•"/>
            </a:pPr>
            <a:r>
              <a:rPr lang="en-US" sz="1200" dirty="0" smtClean="0">
                <a:latin typeface="Fanwood"/>
                <a:cs typeface="Fanwood"/>
              </a:rPr>
              <a:t>When he tells his best friend, Jennifer, he says, “I made the baseball team!” His best friend tells him she is very happy for him.</a:t>
            </a:r>
          </a:p>
          <a:p>
            <a:pPr marL="171450" indent="-171450" algn="just">
              <a:buFont typeface="Arial"/>
              <a:buChar char="•"/>
            </a:pPr>
            <a:r>
              <a:rPr lang="en-US" sz="1200" dirty="0" smtClean="0">
                <a:latin typeface="Fanwood"/>
                <a:cs typeface="Fanwood"/>
              </a:rPr>
              <a:t>However, he tells his friend Sam, who also tried out for the baseball team, that he got the spot Sam wanted. So, Sam is not so happy.</a:t>
            </a:r>
          </a:p>
          <a:p>
            <a:pPr marL="171450" indent="-171450" algn="just">
              <a:buFont typeface="Arial"/>
              <a:buChar char="•"/>
            </a:pPr>
            <a:r>
              <a:rPr lang="en-US" sz="1200" dirty="0" smtClean="0">
                <a:latin typeface="Fanwood"/>
                <a:cs typeface="Fanwood"/>
              </a:rPr>
              <a:t>Billy is also a member of the science club, and now he has to miss science meetings so he can go to baseball practice. When he tells Katie, the president of the science club, she isn’t very happy either. </a:t>
            </a:r>
          </a:p>
          <a:p>
            <a:pPr marL="171450" indent="-171450" algn="just">
              <a:buFont typeface="Arial"/>
              <a:buChar char="•"/>
            </a:pPr>
            <a:endParaRPr lang="en-US" sz="1200" dirty="0">
              <a:latin typeface="Fanwood"/>
              <a:cs typeface="Fanwood"/>
            </a:endParaRPr>
          </a:p>
        </p:txBody>
      </p:sp>
      <p:sp>
        <p:nvSpPr>
          <p:cNvPr id="9" name="TextBox 8"/>
          <p:cNvSpPr txBox="1"/>
          <p:nvPr/>
        </p:nvSpPr>
        <p:spPr>
          <a:xfrm>
            <a:off x="346379" y="8094133"/>
            <a:ext cx="7019622" cy="1200329"/>
          </a:xfrm>
          <a:prstGeom prst="rect">
            <a:avLst/>
          </a:prstGeom>
          <a:noFill/>
        </p:spPr>
        <p:txBody>
          <a:bodyPr wrap="square" rtlCol="0">
            <a:spAutoFit/>
          </a:bodyPr>
          <a:lstStyle/>
          <a:p>
            <a:pPr algn="just"/>
            <a:r>
              <a:rPr lang="en-US" sz="1200" dirty="0" smtClean="0">
                <a:latin typeface="Fanwood"/>
                <a:cs typeface="Fanwood"/>
              </a:rPr>
              <a:t>All of these different people in Billy’s life heard the same piece of information: Billy made the baseball team. Why do they all react differently? Why do their different perspectives, and their different relationships to Billy, matter?</a:t>
            </a:r>
          </a:p>
          <a:p>
            <a:pPr algn="just"/>
            <a:endParaRPr lang="en-US" sz="1200" dirty="0">
              <a:latin typeface="Fanwood"/>
              <a:cs typeface="Fanwood"/>
            </a:endParaRPr>
          </a:p>
          <a:p>
            <a:pPr algn="just"/>
            <a:r>
              <a:rPr lang="en-US" sz="1200" dirty="0" smtClean="0">
                <a:latin typeface="Fanwood"/>
                <a:cs typeface="Fanwood"/>
              </a:rPr>
              <a:t>Can you think of any other examples?</a:t>
            </a:r>
          </a:p>
          <a:p>
            <a:pPr algn="just"/>
            <a:endParaRPr lang="en-US" sz="1200" dirty="0">
              <a:latin typeface="Fanwood"/>
              <a:cs typeface="Fanwood"/>
            </a:endParaRPr>
          </a:p>
          <a:p>
            <a:pPr algn="just"/>
            <a:r>
              <a:rPr lang="en-US" sz="1200" b="1" dirty="0" smtClean="0">
                <a:latin typeface="Fanwood"/>
                <a:cs typeface="Fanwood"/>
              </a:rPr>
              <a:t>Why does perspective matter?</a:t>
            </a:r>
            <a:endParaRPr lang="en-US" sz="1200" b="1" dirty="0">
              <a:latin typeface="Fanwood"/>
              <a:cs typeface="Fanwood"/>
            </a:endParaRPr>
          </a:p>
        </p:txBody>
      </p:sp>
    </p:spTree>
    <p:extLst>
      <p:ext uri="{BB962C8B-B14F-4D97-AF65-F5344CB8AC3E}">
        <p14:creationId xmlns:p14="http://schemas.microsoft.com/office/powerpoint/2010/main" val="889410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864887" cy="954107"/>
          </a:xfrm>
          <a:prstGeom prst="rect">
            <a:avLst/>
          </a:prstGeom>
          <a:noFill/>
        </p:spPr>
        <p:txBody>
          <a:bodyPr wrap="none" rtlCol="0">
            <a:spAutoFit/>
          </a:bodyPr>
          <a:lstStyle/>
          <a:p>
            <a:r>
              <a:rPr lang="en-US" sz="3600" b="1" dirty="0" smtClean="0">
                <a:solidFill>
                  <a:srgbClr val="FF0000"/>
                </a:solidFill>
                <a:latin typeface="Fanwood"/>
                <a:cs typeface="Fanwood"/>
              </a:rPr>
              <a:t>Thinking Caps</a:t>
            </a:r>
          </a:p>
          <a:p>
            <a:r>
              <a:rPr lang="en-US" dirty="0" smtClean="0">
                <a:latin typeface="Fanwood"/>
                <a:cs typeface="Fanwood"/>
              </a:rPr>
              <a:t>(</a:t>
            </a:r>
            <a:r>
              <a:rPr lang="en-US" dirty="0">
                <a:latin typeface="Fanwood"/>
                <a:cs typeface="Fanwood"/>
              </a:rPr>
              <a:t>4</a:t>
            </a:r>
            <a:r>
              <a:rPr lang="en-US" dirty="0" smtClean="0">
                <a:latin typeface="Fanwood"/>
                <a:cs typeface="Fanwood"/>
              </a:rPr>
              <a:t>0 minutes)</a:t>
            </a:r>
            <a:endParaRPr lang="en-US" dirty="0">
              <a:latin typeface="Fanwood"/>
              <a:cs typeface="Fanwood"/>
            </a:endParaRPr>
          </a:p>
        </p:txBody>
      </p:sp>
      <p:sp>
        <p:nvSpPr>
          <p:cNvPr id="5" name="TextBox 4"/>
          <p:cNvSpPr txBox="1"/>
          <p:nvPr/>
        </p:nvSpPr>
        <p:spPr>
          <a:xfrm>
            <a:off x="346379" y="1460875"/>
            <a:ext cx="7191330" cy="6924971"/>
          </a:xfrm>
          <a:prstGeom prst="rect">
            <a:avLst/>
          </a:prstGeom>
          <a:noFill/>
        </p:spPr>
        <p:txBody>
          <a:bodyPr wrap="square" rtlCol="0">
            <a:spAutoFit/>
          </a:bodyPr>
          <a:lstStyle/>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solidFill>
                  <a:srgbClr val="000000"/>
                </a:solidFill>
                <a:latin typeface="Fanwood"/>
                <a:cs typeface="Fanwood"/>
              </a:rPr>
              <a:t>To explore the concept of different perspectives on the same piece of online personal information; specifically, on a Facebook profile.  </a:t>
            </a:r>
          </a:p>
          <a:p>
            <a:endParaRPr lang="en-US" sz="1400" dirty="0" smtClean="0">
              <a:latin typeface="Fanwood"/>
              <a:cs typeface="Fanwood"/>
            </a:endParaRPr>
          </a:p>
          <a:p>
            <a:r>
              <a:rPr lang="en-US" sz="1400" b="1" dirty="0" smtClean="0">
                <a:solidFill>
                  <a:srgbClr val="FF0000"/>
                </a:solidFill>
                <a:latin typeface="Fanwood"/>
                <a:cs typeface="Fanwood"/>
              </a:rPr>
              <a:t>Materials:</a:t>
            </a:r>
            <a:r>
              <a:rPr lang="en-US" sz="1400" dirty="0" smtClean="0">
                <a:solidFill>
                  <a:srgbClr val="FF0000"/>
                </a:solidFill>
                <a:latin typeface="Fanwood"/>
                <a:cs typeface="Fanwood"/>
              </a:rPr>
              <a:t> </a:t>
            </a: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Facebook Profile Handouts, paper, pencils, </a:t>
            </a:r>
          </a:p>
          <a:p>
            <a:r>
              <a:rPr lang="en-US" sz="1200" dirty="0" smtClean="0">
                <a:solidFill>
                  <a:srgbClr val="000000"/>
                </a:solidFill>
                <a:latin typeface="Fanwood"/>
                <a:cs typeface="Fanwood"/>
              </a:rPr>
              <a:t>slips of paper with different “roles”</a:t>
            </a:r>
            <a:endParaRPr lang="en-US" sz="1200" b="1" dirty="0" smtClean="0">
              <a:solidFill>
                <a:srgbClr val="953735"/>
              </a:solidFill>
              <a:latin typeface="Fanwood"/>
              <a:cs typeface="Fanwood"/>
            </a:endParaRPr>
          </a:p>
          <a:p>
            <a:endParaRPr lang="en-US" sz="1200" i="1" dirty="0" smtClean="0">
              <a:solidFill>
                <a:srgbClr val="000000"/>
              </a:solidFill>
              <a:latin typeface="Fanwood"/>
              <a:cs typeface="Fanwood"/>
            </a:endParaRPr>
          </a:p>
          <a:p>
            <a:r>
              <a:rPr lang="en-US" sz="1200" i="1" dirty="0" smtClean="0">
                <a:solidFill>
                  <a:srgbClr val="000000"/>
                </a:solidFill>
                <a:latin typeface="Fanwood"/>
                <a:cs typeface="Fanwood"/>
              </a:rPr>
              <a:t>[Divide students into groups of 3-4. Give each group some paper and pencils.]</a:t>
            </a:r>
            <a:endParaRPr lang="en-US" sz="1200" i="1" dirty="0">
              <a:solidFill>
                <a:srgbClr val="000000"/>
              </a:solidFill>
              <a:latin typeface="Fanwood"/>
              <a:cs typeface="Fanwood"/>
            </a:endParaRPr>
          </a:p>
          <a:p>
            <a:endParaRPr lang="en-US" sz="1200" b="1" dirty="0" smtClean="0">
              <a:solidFill>
                <a:srgbClr val="953735"/>
              </a:solidFill>
              <a:latin typeface="Fanwood"/>
              <a:cs typeface="Fanwood"/>
            </a:endParaRPr>
          </a:p>
          <a:p>
            <a:r>
              <a:rPr lang="en-US" sz="1400" b="1" dirty="0" smtClean="0">
                <a:solidFill>
                  <a:srgbClr val="FF0000"/>
                </a:solidFill>
                <a:latin typeface="Fanwood"/>
                <a:cs typeface="Fanwood"/>
              </a:rPr>
              <a:t>Say:</a:t>
            </a:r>
            <a:r>
              <a:rPr lang="en-US" sz="1400" dirty="0" smtClean="0">
                <a:solidFill>
                  <a:srgbClr val="FF0000"/>
                </a:solidFill>
                <a:latin typeface="Fanwood"/>
                <a:cs typeface="Fanwood"/>
              </a:rPr>
              <a:t> </a:t>
            </a:r>
            <a:r>
              <a:rPr lang="en-US" sz="1200" dirty="0" smtClean="0">
                <a:solidFill>
                  <a:srgbClr val="000000"/>
                </a:solidFill>
                <a:latin typeface="Fanwood"/>
                <a:cs typeface="Fanwood"/>
              </a:rPr>
              <a:t>I’m going to hand each group a screenshot of </a:t>
            </a: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Facebook profile and a slip of paper. On the slip of paper is the name of someone in </a:t>
            </a: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life. As a group, we want you to imagine that you are looking at this Facebook profile through the eyes of this person. Who do you think </a:t>
            </a:r>
            <a:r>
              <a:rPr lang="en-US" sz="1200" dirty="0" err="1" smtClean="0">
                <a:solidFill>
                  <a:srgbClr val="000000"/>
                </a:solidFill>
                <a:latin typeface="Fanwood"/>
                <a:cs typeface="Fanwood"/>
              </a:rPr>
              <a:t>Kassra</a:t>
            </a:r>
            <a:r>
              <a:rPr lang="en-US" sz="1200" dirty="0" smtClean="0">
                <a:solidFill>
                  <a:srgbClr val="000000"/>
                </a:solidFill>
                <a:latin typeface="Fanwood"/>
                <a:cs typeface="Fanwood"/>
              </a:rPr>
              <a:t> is? What assumptions can you make? What does he like? What does he dislike? What has he commented on? What are your </a:t>
            </a:r>
            <a:r>
              <a:rPr lang="en-US" sz="1200" b="1" dirty="0" smtClean="0">
                <a:solidFill>
                  <a:srgbClr val="000000"/>
                </a:solidFill>
                <a:latin typeface="Fanwood"/>
                <a:cs typeface="Fanwood"/>
              </a:rPr>
              <a:t>perceptions </a:t>
            </a:r>
            <a:r>
              <a:rPr lang="en-US" sz="1200" dirty="0" smtClean="0">
                <a:solidFill>
                  <a:srgbClr val="000000"/>
                </a:solidFill>
                <a:latin typeface="Fanwood"/>
                <a:cs typeface="Fanwood"/>
              </a:rPr>
              <a:t>of </a:t>
            </a:r>
            <a:r>
              <a:rPr lang="en-US" sz="1200" dirty="0" err="1" smtClean="0">
                <a:solidFill>
                  <a:srgbClr val="000000"/>
                </a:solidFill>
                <a:latin typeface="Fanwood"/>
                <a:cs typeface="Fanwood"/>
              </a:rPr>
              <a:t>Kassra</a:t>
            </a:r>
            <a:r>
              <a:rPr lang="en-US" sz="1200" dirty="0" smtClean="0">
                <a:solidFill>
                  <a:srgbClr val="000000"/>
                </a:solidFill>
                <a:latin typeface="Fanwood"/>
                <a:cs typeface="Fanwood"/>
              </a:rPr>
              <a:t>, based on your </a:t>
            </a:r>
            <a:r>
              <a:rPr lang="en-US" sz="1200" b="1" dirty="0" smtClean="0">
                <a:solidFill>
                  <a:srgbClr val="000000"/>
                </a:solidFill>
                <a:latin typeface="Fanwood"/>
                <a:cs typeface="Fanwood"/>
              </a:rPr>
              <a:t>perspective</a:t>
            </a:r>
            <a:r>
              <a:rPr lang="en-US" sz="1200" dirty="0" smtClean="0">
                <a:solidFill>
                  <a:srgbClr val="000000"/>
                </a:solidFill>
                <a:latin typeface="Fanwood"/>
                <a:cs typeface="Fanwood"/>
              </a:rPr>
              <a:t>? You will have </a:t>
            </a:r>
            <a:r>
              <a:rPr lang="en-US" sz="1200" b="1" dirty="0" smtClean="0">
                <a:solidFill>
                  <a:srgbClr val="000000"/>
                </a:solidFill>
                <a:latin typeface="Fanwood"/>
                <a:cs typeface="Fanwood"/>
              </a:rPr>
              <a:t>ten minutes</a:t>
            </a:r>
            <a:r>
              <a:rPr lang="en-US" sz="1200" dirty="0" smtClean="0">
                <a:solidFill>
                  <a:srgbClr val="000000"/>
                </a:solidFill>
                <a:latin typeface="Fanwood"/>
                <a:cs typeface="Fanwood"/>
              </a:rPr>
              <a:t>. Be prepared to present at the end!</a:t>
            </a:r>
          </a:p>
          <a:p>
            <a:endParaRPr lang="en-US" sz="1200" dirty="0">
              <a:solidFill>
                <a:srgbClr val="000000"/>
              </a:solidFill>
              <a:latin typeface="Fanwood"/>
              <a:cs typeface="Fanwood"/>
            </a:endParaRPr>
          </a:p>
          <a:p>
            <a:r>
              <a:rPr lang="en-US" sz="1200" i="1" dirty="0" smtClean="0">
                <a:solidFill>
                  <a:srgbClr val="000000"/>
                </a:solidFill>
                <a:latin typeface="Fanwood"/>
                <a:cs typeface="Fanwood"/>
              </a:rPr>
              <a:t>[Ask each group of students to present. (</a:t>
            </a:r>
            <a:r>
              <a:rPr lang="en-US" sz="1200" b="1" i="1" dirty="0" smtClean="0">
                <a:solidFill>
                  <a:srgbClr val="000000"/>
                </a:solidFill>
                <a:latin typeface="Fanwood"/>
                <a:cs typeface="Fanwood"/>
              </a:rPr>
              <a:t>15 minutes</a:t>
            </a:r>
            <a:r>
              <a:rPr lang="en-US" sz="1200" i="1" dirty="0" smtClean="0">
                <a:solidFill>
                  <a:srgbClr val="000000"/>
                </a:solidFill>
                <a:latin typeface="Fanwood"/>
                <a:cs typeface="Fanwood"/>
              </a:rPr>
              <a:t>)]</a:t>
            </a:r>
          </a:p>
          <a:p>
            <a:endParaRPr lang="en-US" sz="1200" i="1" dirty="0">
              <a:solidFill>
                <a:srgbClr val="000000"/>
              </a:solidFill>
              <a:latin typeface="Fanwood"/>
              <a:cs typeface="Fanwood"/>
            </a:endParaRPr>
          </a:p>
          <a:p>
            <a:r>
              <a:rPr lang="en-US" sz="1400" b="1" dirty="0" smtClean="0">
                <a:solidFill>
                  <a:srgbClr val="FF0000"/>
                </a:solidFill>
                <a:latin typeface="Fanwood"/>
                <a:cs typeface="Fanwood"/>
              </a:rPr>
              <a:t>Potential Roles:</a:t>
            </a:r>
            <a:r>
              <a:rPr lang="en-US" sz="1400" dirty="0" smtClean="0">
                <a:solidFill>
                  <a:srgbClr val="FF0000"/>
                </a:solidFill>
                <a:latin typeface="Fanwood"/>
                <a:cs typeface="Fanwood"/>
              </a:rPr>
              <a:t> </a:t>
            </a:r>
          </a:p>
          <a:p>
            <a:pPr marL="171450" indent="-171450">
              <a:buFont typeface="Arial"/>
              <a:buChar char="•"/>
            </a:pP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mom, who is concerned for her son’s safety</a:t>
            </a:r>
          </a:p>
          <a:p>
            <a:pPr marL="171450" indent="-171450">
              <a:buFont typeface="Arial"/>
              <a:buChar char="•"/>
            </a:pP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best friend, who looks up to him</a:t>
            </a:r>
          </a:p>
          <a:p>
            <a:pPr marL="171450" indent="-171450">
              <a:buFont typeface="Arial"/>
              <a:buChar char="•"/>
            </a:pPr>
            <a:r>
              <a:rPr lang="en-US" sz="1200" dirty="0" smtClean="0">
                <a:solidFill>
                  <a:srgbClr val="000000"/>
                </a:solidFill>
                <a:latin typeface="Fanwood"/>
                <a:cs typeface="Fanwood"/>
              </a:rPr>
              <a:t>A girl at a neighboring school, who doesn’t know </a:t>
            </a:r>
            <a:r>
              <a:rPr lang="en-US" sz="1200" dirty="0" err="1" smtClean="0">
                <a:solidFill>
                  <a:srgbClr val="000000"/>
                </a:solidFill>
                <a:latin typeface="Fanwood"/>
                <a:cs typeface="Fanwood"/>
              </a:rPr>
              <a:t>Kassra</a:t>
            </a:r>
            <a:r>
              <a:rPr lang="en-US" sz="1200" dirty="0" smtClean="0">
                <a:solidFill>
                  <a:srgbClr val="000000"/>
                </a:solidFill>
                <a:latin typeface="Fanwood"/>
                <a:cs typeface="Fanwood"/>
              </a:rPr>
              <a:t>.  </a:t>
            </a:r>
          </a:p>
          <a:p>
            <a:pPr marL="171450" indent="-171450">
              <a:buFont typeface="Arial"/>
              <a:buChar char="•"/>
            </a:pPr>
            <a:r>
              <a:rPr lang="en-US" sz="1200" dirty="0" err="1" smtClean="0">
                <a:solidFill>
                  <a:srgbClr val="000000"/>
                </a:solidFill>
                <a:latin typeface="Fanwood"/>
                <a:cs typeface="Fanwood"/>
              </a:rPr>
              <a:t>Kassra’s</a:t>
            </a:r>
            <a:r>
              <a:rPr lang="en-US" sz="1200" dirty="0" smtClean="0">
                <a:solidFill>
                  <a:srgbClr val="000000"/>
                </a:solidFill>
                <a:latin typeface="Fanwood"/>
                <a:cs typeface="Fanwood"/>
              </a:rPr>
              <a:t> teacher</a:t>
            </a:r>
          </a:p>
          <a:p>
            <a:pPr marL="171450" indent="-171450">
              <a:buFont typeface="Arial"/>
              <a:buChar char="•"/>
            </a:pPr>
            <a:r>
              <a:rPr lang="en-US" sz="1200" dirty="0" smtClean="0">
                <a:solidFill>
                  <a:srgbClr val="000000"/>
                </a:solidFill>
                <a:latin typeface="Fanwood"/>
                <a:cs typeface="Fanwood"/>
              </a:rPr>
              <a:t>A potential boss who is considering </a:t>
            </a:r>
            <a:r>
              <a:rPr lang="en-US" sz="1200" dirty="0" err="1" smtClean="0">
                <a:solidFill>
                  <a:srgbClr val="000000"/>
                </a:solidFill>
                <a:latin typeface="Fanwood"/>
                <a:cs typeface="Fanwood"/>
              </a:rPr>
              <a:t>Kassra</a:t>
            </a:r>
            <a:r>
              <a:rPr lang="en-US" sz="1200" dirty="0" smtClean="0">
                <a:solidFill>
                  <a:srgbClr val="000000"/>
                </a:solidFill>
                <a:latin typeface="Fanwood"/>
                <a:cs typeface="Fanwood"/>
              </a:rPr>
              <a:t> for a job</a:t>
            </a:r>
          </a:p>
          <a:p>
            <a:endParaRPr lang="en-US" sz="1200" dirty="0" smtClean="0">
              <a:solidFill>
                <a:srgbClr val="000000"/>
              </a:solidFill>
              <a:latin typeface="Fanwood"/>
              <a:cs typeface="Fanwood"/>
            </a:endParaRPr>
          </a:p>
          <a:p>
            <a:r>
              <a:rPr lang="en-US" sz="1400" b="1" dirty="0" smtClean="0">
                <a:solidFill>
                  <a:srgbClr val="FF0000"/>
                </a:solidFill>
                <a:latin typeface="Fanwood"/>
                <a:cs typeface="Fanwood"/>
              </a:rPr>
              <a:t>Discussion Questions</a:t>
            </a:r>
            <a:r>
              <a:rPr lang="en-US" sz="1200" dirty="0" smtClean="0">
                <a:solidFill>
                  <a:srgbClr val="000000"/>
                </a:solidFill>
                <a:latin typeface="Fanwood"/>
                <a:cs typeface="Fanwood"/>
              </a:rPr>
              <a:t>: [15 minutes]</a:t>
            </a:r>
            <a:endParaRPr lang="en-US" sz="1200" b="1" dirty="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What were some of the differences in the ways that you perceived and evaluated </a:t>
            </a:r>
            <a:r>
              <a:rPr lang="en-US" sz="1200" dirty="0" err="1" smtClean="0">
                <a:solidFill>
                  <a:srgbClr val="000000"/>
                </a:solidFill>
                <a:latin typeface="Fanwood"/>
                <a:cs typeface="Fanwood"/>
              </a:rPr>
              <a:t>Kassra</a:t>
            </a:r>
            <a:r>
              <a:rPr lang="en-US" sz="1200" dirty="0" smtClean="0">
                <a:solidFill>
                  <a:srgbClr val="000000"/>
                </a:solidFill>
                <a:latin typeface="Fanwood"/>
                <a:cs typeface="Fanwood"/>
              </a:rPr>
              <a:t>?</a:t>
            </a:r>
          </a:p>
          <a:p>
            <a:pPr marL="171450" indent="-171450">
              <a:buFont typeface="Arial"/>
              <a:buChar char="•"/>
            </a:pPr>
            <a:r>
              <a:rPr lang="en-US" sz="1200" dirty="0" smtClean="0">
                <a:solidFill>
                  <a:srgbClr val="000000"/>
                </a:solidFill>
                <a:latin typeface="Fanwood"/>
                <a:cs typeface="Fanwood"/>
              </a:rPr>
              <a:t>Why do you think those differences exist?</a:t>
            </a:r>
          </a:p>
          <a:p>
            <a:pPr marL="171450" indent="-171450">
              <a:buFont typeface="Arial"/>
              <a:buChar char="•"/>
            </a:pPr>
            <a:r>
              <a:rPr lang="en-US" sz="1200" dirty="0" smtClean="0">
                <a:solidFill>
                  <a:srgbClr val="000000"/>
                </a:solidFill>
                <a:latin typeface="Fanwood"/>
                <a:cs typeface="Fanwood"/>
              </a:rPr>
              <a:t>Do you think that all of these evaluations are accurate? Why/why not?</a:t>
            </a:r>
          </a:p>
          <a:p>
            <a:pPr marL="171450" indent="-171450">
              <a:buFont typeface="Arial"/>
              <a:buChar char="•"/>
            </a:pPr>
            <a:r>
              <a:rPr lang="en-US" sz="1200" dirty="0" smtClean="0">
                <a:solidFill>
                  <a:srgbClr val="000000"/>
                </a:solidFill>
                <a:latin typeface="Fanwood"/>
                <a:cs typeface="Fanwood"/>
              </a:rPr>
              <a:t>Can you think of times when this has happened in your life – when the same information was interpreted differently by different people?</a:t>
            </a:r>
          </a:p>
          <a:p>
            <a:pPr marL="680862" lvl="1" indent="-171450">
              <a:buFont typeface="Arial"/>
              <a:buChar char="•"/>
            </a:pPr>
            <a:r>
              <a:rPr lang="en-US" sz="1200" dirty="0" smtClean="0">
                <a:solidFill>
                  <a:srgbClr val="000000"/>
                </a:solidFill>
                <a:latin typeface="Fanwood"/>
                <a:cs typeface="Fanwood"/>
              </a:rPr>
              <a:t>How many of you have had disagreements with your parents? Friends?</a:t>
            </a:r>
          </a:p>
          <a:p>
            <a:pPr marL="680862" lvl="1" indent="-171450">
              <a:buFont typeface="Arial"/>
              <a:buChar char="•"/>
            </a:pPr>
            <a:r>
              <a:rPr lang="en-US" sz="1200" dirty="0" smtClean="0">
                <a:solidFill>
                  <a:srgbClr val="000000"/>
                </a:solidFill>
                <a:latin typeface="Fanwood"/>
                <a:cs typeface="Fanwood"/>
              </a:rPr>
              <a:t>How many of you use Facebook? Do you think about how your Facebook profile looks to different people?</a:t>
            </a:r>
          </a:p>
          <a:p>
            <a:pPr marL="680862" lvl="1" indent="-171450">
              <a:buFont typeface="Arial"/>
              <a:buChar char="•"/>
            </a:pPr>
            <a:r>
              <a:rPr lang="en-US" sz="1200" dirty="0" smtClean="0">
                <a:solidFill>
                  <a:srgbClr val="000000"/>
                </a:solidFill>
                <a:latin typeface="Fanwood"/>
                <a:cs typeface="Fanwood"/>
              </a:rPr>
              <a:t>Have you ever deleted something on your own Facebook profile? Why?</a:t>
            </a:r>
          </a:p>
          <a:p>
            <a:pPr marL="680862" lvl="1" indent="-171450">
              <a:buFont typeface="Arial"/>
              <a:buChar char="•"/>
            </a:pPr>
            <a:r>
              <a:rPr lang="en-US" sz="1200" dirty="0" smtClean="0">
                <a:solidFill>
                  <a:srgbClr val="000000"/>
                </a:solidFill>
                <a:latin typeface="Fanwood"/>
                <a:cs typeface="Fanwood"/>
              </a:rPr>
              <a:t>Do you ever act differently around different people? Do you talk the same way you do to your parents or teachers as you do to your friends? Why/why not?</a:t>
            </a:r>
          </a:p>
          <a:p>
            <a:pPr marL="171450" indent="-171450">
              <a:buFont typeface="Arial"/>
              <a:buChar char="•"/>
            </a:pPr>
            <a:endParaRPr lang="en-US" sz="1200" dirty="0" smtClean="0">
              <a:solidFill>
                <a:srgbClr val="000000"/>
              </a:solidFill>
              <a:latin typeface="Fanwood"/>
              <a:cs typeface="Fanwood"/>
            </a:endParaRPr>
          </a:p>
          <a:p>
            <a:pPr marL="171450" indent="-171450">
              <a:buFont typeface="Arial"/>
              <a:buChar char="•"/>
            </a:pPr>
            <a:endParaRPr lang="en-US" sz="1200" dirty="0" smtClean="0">
              <a:solidFill>
                <a:srgbClr val="000000"/>
              </a:solidFill>
              <a:latin typeface="Fanwood"/>
              <a:cs typeface="Fanwood"/>
            </a:endParaRPr>
          </a:p>
        </p:txBody>
      </p:sp>
    </p:spTree>
    <p:extLst>
      <p:ext uri="{BB962C8B-B14F-4D97-AF65-F5344CB8AC3E}">
        <p14:creationId xmlns:p14="http://schemas.microsoft.com/office/powerpoint/2010/main" val="3910534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1595309" cy="954107"/>
          </a:xfrm>
          <a:prstGeom prst="rect">
            <a:avLst/>
          </a:prstGeom>
          <a:noFill/>
        </p:spPr>
        <p:txBody>
          <a:bodyPr wrap="none" rtlCol="0">
            <a:spAutoFit/>
          </a:bodyPr>
          <a:lstStyle/>
          <a:p>
            <a:r>
              <a:rPr lang="en-US" sz="3600" b="1" dirty="0" smtClean="0">
                <a:solidFill>
                  <a:srgbClr val="FF0000"/>
                </a:solidFill>
                <a:latin typeface="Fanwood"/>
                <a:cs typeface="Fanwood"/>
              </a:rPr>
              <a:t>Closure</a:t>
            </a:r>
          </a:p>
          <a:p>
            <a:r>
              <a:rPr lang="en-US" dirty="0" smtClean="0">
                <a:latin typeface="Fanwood"/>
                <a:cs typeface="Fanwood"/>
              </a:rPr>
              <a:t>(20 minutes)</a:t>
            </a:r>
            <a:endParaRPr lang="en-US" dirty="0">
              <a:latin typeface="Fanwood"/>
              <a:cs typeface="Fanwood"/>
            </a:endParaRPr>
          </a:p>
        </p:txBody>
      </p:sp>
      <p:sp>
        <p:nvSpPr>
          <p:cNvPr id="5" name="TextBox 4"/>
          <p:cNvSpPr txBox="1"/>
          <p:nvPr/>
        </p:nvSpPr>
        <p:spPr>
          <a:xfrm>
            <a:off x="346378" y="1460875"/>
            <a:ext cx="7136109" cy="5201423"/>
          </a:xfrm>
          <a:prstGeom prst="rect">
            <a:avLst/>
          </a:prstGeom>
          <a:noFill/>
        </p:spPr>
        <p:txBody>
          <a:bodyPr wrap="square" rtlCol="0">
            <a:spAutoFit/>
          </a:bodyPr>
          <a:lstStyle/>
          <a:p>
            <a:r>
              <a:rPr lang="en-US" sz="1400" b="1" dirty="0" smtClean="0">
                <a:solidFill>
                  <a:srgbClr val="FF0000"/>
                </a:solidFill>
                <a:latin typeface="Fanwood"/>
                <a:cs typeface="Fanwood"/>
              </a:rPr>
              <a:t>Goal</a:t>
            </a:r>
            <a:r>
              <a:rPr lang="en-US" sz="1400" dirty="0" smtClean="0">
                <a:solidFill>
                  <a:srgbClr val="FF0000"/>
                </a:solidFill>
                <a:latin typeface="Fanwood"/>
                <a:cs typeface="Fanwood"/>
              </a:rPr>
              <a:t>: </a:t>
            </a:r>
            <a:r>
              <a:rPr lang="en-US" sz="1200" dirty="0" smtClean="0">
                <a:latin typeface="Fanwood"/>
                <a:cs typeface="Fanwood"/>
              </a:rPr>
              <a:t>To reflect on the meaning of perspective and why it is important to consider online</a:t>
            </a:r>
            <a:r>
              <a:rPr lang="en-US" sz="1400" dirty="0" smtClean="0">
                <a:solidFill>
                  <a:srgbClr val="953735"/>
                </a:solidFill>
                <a:latin typeface="Fanwood"/>
                <a:cs typeface="Fanwood"/>
              </a:rPr>
              <a:t>.</a:t>
            </a:r>
          </a:p>
          <a:p>
            <a:endParaRPr lang="en-US" sz="1400" dirty="0" smtClean="0">
              <a:solidFill>
                <a:srgbClr val="FF0000"/>
              </a:solidFill>
              <a:latin typeface="Fanwood"/>
              <a:cs typeface="Fanwood"/>
            </a:endParaRPr>
          </a:p>
          <a:p>
            <a:r>
              <a:rPr lang="en-US" sz="1400" b="1" dirty="0" smtClean="0">
                <a:solidFill>
                  <a:srgbClr val="FF0000"/>
                </a:solidFill>
                <a:latin typeface="Fanwood"/>
                <a:cs typeface="Fanwood"/>
              </a:rPr>
              <a:t>Materials: </a:t>
            </a:r>
            <a:r>
              <a:rPr lang="en-US" sz="1200" dirty="0" smtClean="0">
                <a:solidFill>
                  <a:srgbClr val="000000"/>
                </a:solidFill>
                <a:latin typeface="Fanwood"/>
                <a:cs typeface="Fanwood"/>
              </a:rPr>
              <a:t>None</a:t>
            </a:r>
          </a:p>
          <a:p>
            <a:endParaRPr lang="en-US" sz="1200" b="1" dirty="0">
              <a:solidFill>
                <a:srgbClr val="953735"/>
              </a:solidFill>
              <a:latin typeface="Fanwood"/>
              <a:cs typeface="Fanwood"/>
            </a:endParaRPr>
          </a:p>
          <a:p>
            <a:r>
              <a:rPr lang="en-US" sz="1400" b="1" dirty="0" smtClean="0">
                <a:solidFill>
                  <a:srgbClr val="FF0000"/>
                </a:solidFill>
                <a:latin typeface="Fanwood"/>
                <a:cs typeface="Fanwood"/>
              </a:rPr>
              <a:t>Say: </a:t>
            </a:r>
            <a:r>
              <a:rPr lang="en-US" sz="1200" dirty="0" smtClean="0">
                <a:solidFill>
                  <a:srgbClr val="000000"/>
                </a:solidFill>
                <a:latin typeface="Fanwood"/>
                <a:cs typeface="Fanwood"/>
              </a:rPr>
              <a:t>Today, we wanted to talk about Facebook profiles because we wanted to talk about the concept of privacy, or the “digital breadcrumbs” you leave all over the internet.</a:t>
            </a:r>
          </a:p>
          <a:p>
            <a:pPr marL="171450" indent="-171450">
              <a:buFont typeface="Arial"/>
              <a:buChar char="•"/>
            </a:pPr>
            <a:r>
              <a:rPr lang="en-US" sz="1200" dirty="0" smtClean="0">
                <a:solidFill>
                  <a:srgbClr val="000000"/>
                </a:solidFill>
                <a:latin typeface="Fanwood"/>
                <a:cs typeface="Fanwood"/>
              </a:rPr>
              <a:t>Do you present yourself differently on different websites?</a:t>
            </a:r>
            <a:r>
              <a:rPr lang="en-US" sz="1200" dirty="0">
                <a:latin typeface="Fanwood"/>
                <a:cs typeface="Fanwood"/>
              </a:rPr>
              <a:t> </a:t>
            </a:r>
            <a:r>
              <a:rPr lang="en-US" sz="1200" dirty="0" smtClean="0">
                <a:latin typeface="Fanwood"/>
                <a:cs typeface="Fanwood"/>
              </a:rPr>
              <a:t>For example, on Facebook, you might use your real name for everything, but do you use your real name for everything you do on the internet? What are websites where you don’t always go by your real name? Do you ever use web sites/services anonymously? Why?</a:t>
            </a:r>
          </a:p>
          <a:p>
            <a:pPr marL="171450" indent="-171450">
              <a:buFont typeface="Arial"/>
              <a:buChar char="•"/>
            </a:pPr>
            <a:r>
              <a:rPr lang="en-US" sz="1200" dirty="0" smtClean="0">
                <a:solidFill>
                  <a:srgbClr val="000000"/>
                </a:solidFill>
                <a:latin typeface="Fanwood"/>
                <a:cs typeface="Fanwood"/>
              </a:rPr>
              <a:t>Do you present yourself differently online to different people?</a:t>
            </a:r>
          </a:p>
          <a:p>
            <a:pPr marL="171450" indent="-171450">
              <a:buFont typeface="Arial"/>
              <a:buChar char="•"/>
            </a:pPr>
            <a:r>
              <a:rPr lang="en-US" sz="1200" dirty="0" smtClean="0">
                <a:solidFill>
                  <a:srgbClr val="000000"/>
                </a:solidFill>
                <a:latin typeface="Fanwood"/>
                <a:cs typeface="Fanwood"/>
              </a:rPr>
              <a:t>Do you think that the information you’ve shared online about yourself shows the whole picture of who you are? Do you think your Facebook profile tells the whole story? Do you want it to?</a:t>
            </a:r>
          </a:p>
          <a:p>
            <a:pPr marL="171450" indent="-171450">
              <a:buFont typeface="Arial"/>
              <a:buChar char="•"/>
            </a:pPr>
            <a:r>
              <a:rPr lang="en-US" sz="1200" dirty="0" smtClean="0">
                <a:solidFill>
                  <a:srgbClr val="000000"/>
                </a:solidFill>
                <a:latin typeface="Fanwood"/>
                <a:cs typeface="Fanwood"/>
              </a:rPr>
              <a:t>How will different people view your personal information online?</a:t>
            </a:r>
          </a:p>
          <a:p>
            <a:pPr marL="171450" indent="-171450">
              <a:buFont typeface="Arial"/>
              <a:buChar char="•"/>
            </a:pPr>
            <a:r>
              <a:rPr lang="en-US" sz="1200" dirty="0" smtClean="0">
                <a:solidFill>
                  <a:srgbClr val="000000"/>
                </a:solidFill>
                <a:latin typeface="Fanwood"/>
                <a:cs typeface="Fanwood"/>
              </a:rPr>
              <a:t>What about if people only have access to some of your information? For example, can your parents see everything you do on Facebook? Do your parents know you have a Twitter account? How many of you keep your Tweets private? Why? </a:t>
            </a:r>
          </a:p>
          <a:p>
            <a:pPr marL="171450" indent="-171450">
              <a:buFont typeface="Arial"/>
              <a:buChar char="•"/>
            </a:pPr>
            <a:r>
              <a:rPr lang="en-US" sz="1200" dirty="0" smtClean="0">
                <a:solidFill>
                  <a:srgbClr val="000000"/>
                </a:solidFill>
                <a:latin typeface="Fanwood"/>
                <a:cs typeface="Fanwood"/>
              </a:rPr>
              <a:t>Do you ever </a:t>
            </a:r>
            <a:r>
              <a:rPr lang="en-US" sz="1200" dirty="0" err="1" smtClean="0">
                <a:solidFill>
                  <a:srgbClr val="000000"/>
                </a:solidFill>
                <a:latin typeface="Fanwood"/>
                <a:cs typeface="Fanwood"/>
              </a:rPr>
              <a:t>untag</a:t>
            </a:r>
            <a:r>
              <a:rPr lang="en-US" sz="1200" dirty="0" smtClean="0">
                <a:solidFill>
                  <a:srgbClr val="000000"/>
                </a:solidFill>
                <a:latin typeface="Fanwood"/>
                <a:cs typeface="Fanwood"/>
              </a:rPr>
              <a:t> yourself in Facebook photos? Why?</a:t>
            </a:r>
          </a:p>
          <a:p>
            <a:pPr marL="171450" indent="-171450">
              <a:buFont typeface="Arial"/>
              <a:buChar char="•"/>
            </a:pPr>
            <a:r>
              <a:rPr lang="en-US" sz="1200" dirty="0" smtClean="0">
                <a:solidFill>
                  <a:srgbClr val="000000"/>
                </a:solidFill>
                <a:latin typeface="Fanwood"/>
                <a:cs typeface="Fanwood"/>
              </a:rPr>
              <a:t>Have you ever searched for yourself online? Why? </a:t>
            </a:r>
          </a:p>
          <a:p>
            <a:pPr marL="171450" indent="-171450">
              <a:buFont typeface="Arial"/>
              <a:buChar char="•"/>
            </a:pPr>
            <a:r>
              <a:rPr lang="en-US" sz="1200" dirty="0">
                <a:solidFill>
                  <a:srgbClr val="000000"/>
                </a:solidFill>
                <a:latin typeface="Fanwood"/>
                <a:cs typeface="Fanwood"/>
              </a:rPr>
              <a:t>Do you think you can control all of the online information that’s about you? </a:t>
            </a:r>
          </a:p>
          <a:p>
            <a:pPr marL="680862" lvl="1" indent="-171450">
              <a:buFont typeface="Arial"/>
              <a:buChar char="•"/>
            </a:pPr>
            <a:r>
              <a:rPr lang="en-US" sz="1200" dirty="0">
                <a:solidFill>
                  <a:srgbClr val="000000"/>
                </a:solidFill>
                <a:latin typeface="Fanwood"/>
                <a:cs typeface="Fanwood"/>
              </a:rPr>
              <a:t>What can you control? </a:t>
            </a:r>
            <a:r>
              <a:rPr lang="en-US" sz="1200" i="1" dirty="0">
                <a:solidFill>
                  <a:srgbClr val="000000"/>
                </a:solidFill>
                <a:latin typeface="Fanwood"/>
                <a:cs typeface="Fanwood"/>
              </a:rPr>
              <a:t>(Examples: What you share online, and with whom)</a:t>
            </a:r>
          </a:p>
          <a:p>
            <a:pPr marL="680862" lvl="1" indent="-171450">
              <a:buFont typeface="Arial"/>
              <a:buChar char="•"/>
            </a:pPr>
            <a:r>
              <a:rPr lang="en-US" sz="1200" dirty="0">
                <a:solidFill>
                  <a:srgbClr val="000000"/>
                </a:solidFill>
                <a:latin typeface="Fanwood"/>
                <a:cs typeface="Fanwood"/>
              </a:rPr>
              <a:t>Are there things you can’t control? (</a:t>
            </a:r>
            <a:r>
              <a:rPr lang="en-US" sz="1200" i="1" dirty="0">
                <a:solidFill>
                  <a:srgbClr val="000000"/>
                </a:solidFill>
                <a:latin typeface="Fanwood"/>
                <a:cs typeface="Fanwood"/>
              </a:rPr>
              <a:t>When friends post pictures of you</a:t>
            </a:r>
            <a:r>
              <a:rPr lang="en-US" sz="1200" dirty="0">
                <a:solidFill>
                  <a:srgbClr val="000000"/>
                </a:solidFill>
                <a:latin typeface="Fanwood"/>
                <a:cs typeface="Fanwood"/>
              </a:rPr>
              <a:t>)</a:t>
            </a:r>
          </a:p>
          <a:p>
            <a:pPr marL="680862" lvl="1" indent="-171450">
              <a:buFont typeface="Arial"/>
              <a:buChar char="•"/>
            </a:pPr>
            <a:r>
              <a:rPr lang="en-US" sz="1200" dirty="0">
                <a:solidFill>
                  <a:srgbClr val="000000"/>
                </a:solidFill>
                <a:latin typeface="Fanwood"/>
                <a:cs typeface="Fanwood"/>
              </a:rPr>
              <a:t>What can you do about that?</a:t>
            </a:r>
          </a:p>
          <a:p>
            <a:endParaRPr lang="en-US" sz="1200" dirty="0" smtClean="0">
              <a:solidFill>
                <a:srgbClr val="000000"/>
              </a:solidFill>
              <a:latin typeface="Fanwood"/>
              <a:cs typeface="Fanwood"/>
            </a:endParaRPr>
          </a:p>
          <a:p>
            <a:pPr marL="171450" indent="-171450">
              <a:buFont typeface="Arial"/>
              <a:buChar char="•"/>
            </a:pPr>
            <a:r>
              <a:rPr lang="en-US" sz="1200" dirty="0" smtClean="0">
                <a:solidFill>
                  <a:srgbClr val="000000"/>
                </a:solidFill>
                <a:latin typeface="Fanwood"/>
                <a:cs typeface="Fanwood"/>
              </a:rPr>
              <a:t>We talked a </a:t>
            </a:r>
            <a:r>
              <a:rPr lang="en-US" sz="1200" i="1" dirty="0" smtClean="0">
                <a:solidFill>
                  <a:srgbClr val="000000"/>
                </a:solidFill>
                <a:latin typeface="Fanwood"/>
                <a:cs typeface="Fanwood"/>
              </a:rPr>
              <a:t>lot</a:t>
            </a:r>
            <a:r>
              <a:rPr lang="en-US" sz="1200" dirty="0" smtClean="0">
                <a:solidFill>
                  <a:srgbClr val="000000"/>
                </a:solidFill>
                <a:latin typeface="Fanwood"/>
                <a:cs typeface="Fanwood"/>
              </a:rPr>
              <a:t> about perspective today. What does perspective mean to you?</a:t>
            </a:r>
          </a:p>
          <a:p>
            <a:pPr marL="171450" indent="-171450">
              <a:buFont typeface="Arial"/>
              <a:buChar char="•"/>
            </a:pPr>
            <a:r>
              <a:rPr lang="en-US" sz="1200" dirty="0" smtClean="0">
                <a:solidFill>
                  <a:srgbClr val="000000"/>
                </a:solidFill>
                <a:latin typeface="Fanwood"/>
                <a:cs typeface="Fanwood"/>
              </a:rPr>
              <a:t>What was one thing you learned from today?</a:t>
            </a:r>
          </a:p>
          <a:p>
            <a:pPr marL="171450" indent="-171450">
              <a:buFont typeface="Arial"/>
              <a:buChar char="•"/>
            </a:pPr>
            <a:r>
              <a:rPr lang="en-US" sz="1200" dirty="0" smtClean="0">
                <a:solidFill>
                  <a:srgbClr val="000000"/>
                </a:solidFill>
                <a:latin typeface="Fanwood"/>
                <a:cs typeface="Fanwood"/>
              </a:rPr>
              <a:t>What is another way that perspective affects how we evaluate information? Can you name a recent current event where this was relevant? How is perspective important not just in our personal lives, but on the news as well?</a:t>
            </a:r>
            <a:endParaRPr lang="en-US" sz="1200" dirty="0">
              <a:solidFill>
                <a:srgbClr val="000000"/>
              </a:solidFill>
              <a:latin typeface="Fanwood"/>
              <a:cs typeface="Fanwood"/>
            </a:endParaRPr>
          </a:p>
        </p:txBody>
      </p:sp>
    </p:spTree>
    <p:extLst>
      <p:ext uri="{BB962C8B-B14F-4D97-AF65-F5344CB8AC3E}">
        <p14:creationId xmlns:p14="http://schemas.microsoft.com/office/powerpoint/2010/main" val="3748920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1695</TotalTime>
  <Words>1301</Words>
  <Application>Microsoft Macintosh PowerPoint</Application>
  <PresentationFormat>Custom</PresentationFormat>
  <Paragraphs>124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42</cp:revision>
  <dcterms:created xsi:type="dcterms:W3CDTF">2012-08-14T15:32:36Z</dcterms:created>
  <dcterms:modified xsi:type="dcterms:W3CDTF">2012-10-26T04:06:48Z</dcterms:modified>
</cp:coreProperties>
</file>