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3" r:id="rId2"/>
    <p:sldId id="256" r:id="rId3"/>
    <p:sldId id="260" r:id="rId4"/>
    <p:sldId id="257" r:id="rId5"/>
    <p:sldId id="258" r:id="rId6"/>
    <p:sldId id="259" r:id="rId7"/>
    <p:sldId id="261" r:id="rId8"/>
    <p:sldId id="264" r:id="rId9"/>
    <p:sldId id="265" r:id="rId10"/>
    <p:sldId id="266" r:id="rId11"/>
    <p:sldId id="267" r:id="rId12"/>
  </p:sldIdLst>
  <p:sldSz cx="7772400" cy="10058400"/>
  <p:notesSz cx="6858000" cy="9144000"/>
  <p:defaultTextStyle>
    <a:defPPr>
      <a:defRPr lang="en-US"/>
    </a:defPPr>
    <a:lvl1pPr marL="0" algn="l" defTabSz="509412" rtl="0" eaLnBrk="1" latinLnBrk="0" hangingPunct="1">
      <a:defRPr sz="2000" kern="1200">
        <a:solidFill>
          <a:schemeClr val="tx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D33256"/>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8476" autoAdjust="0"/>
  </p:normalViewPr>
  <p:slideViewPr>
    <p:cSldViewPr snapToGrid="0" snapToObjects="1">
      <p:cViewPr>
        <p:scale>
          <a:sx n="54" d="100"/>
          <a:sy n="54" d="100"/>
        </p:scale>
        <p:origin x="-2648" y="-632"/>
      </p:cViewPr>
      <p:guideLst>
        <p:guide orient="horz" pos="3168"/>
        <p:guide pos="244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3124626"/>
            <a:ext cx="6606540" cy="2156036"/>
          </a:xfrm>
        </p:spPr>
        <p:txBody>
          <a:bodyPr/>
          <a:lstStyle/>
          <a:p>
            <a:r>
              <a:rPr lang="en-US" smtClean="0"/>
              <a:t>Click to edit Master title style</a:t>
            </a:r>
            <a:endParaRPr lang="en-US"/>
          </a:p>
        </p:txBody>
      </p:sp>
      <p:sp>
        <p:nvSpPr>
          <p:cNvPr id="3" name="Subtitle 2"/>
          <p:cNvSpPr>
            <a:spLocks noGrp="1"/>
          </p:cNvSpPr>
          <p:nvPr>
            <p:ph type="subTitle" idx="1"/>
          </p:nvPr>
        </p:nvSpPr>
        <p:spPr>
          <a:xfrm>
            <a:off x="1165860" y="5699760"/>
            <a:ext cx="5440680" cy="2570480"/>
          </a:xfrm>
        </p:spPr>
        <p:txBody>
          <a:bodyPr/>
          <a:lstStyle>
            <a:lvl1pPr marL="0" indent="0" algn="ctr">
              <a:buNone/>
              <a:defRPr>
                <a:solidFill>
                  <a:schemeClr val="tx1">
                    <a:tint val="75000"/>
                  </a:schemeClr>
                </a:solidFill>
              </a:defRPr>
            </a:lvl1pPr>
            <a:lvl2pPr marL="509412" indent="0" algn="ctr">
              <a:buNone/>
              <a:defRPr>
                <a:solidFill>
                  <a:schemeClr val="tx1">
                    <a:tint val="75000"/>
                  </a:schemeClr>
                </a:solidFill>
              </a:defRPr>
            </a:lvl2pPr>
            <a:lvl3pPr marL="1018824" indent="0" algn="ctr">
              <a:buNone/>
              <a:defRPr>
                <a:solidFill>
                  <a:schemeClr val="tx1">
                    <a:tint val="75000"/>
                  </a:schemeClr>
                </a:solidFill>
              </a:defRPr>
            </a:lvl3pPr>
            <a:lvl4pPr marL="1528237" indent="0" algn="ctr">
              <a:buNone/>
              <a:defRPr>
                <a:solidFill>
                  <a:schemeClr val="tx1">
                    <a:tint val="75000"/>
                  </a:schemeClr>
                </a:solidFill>
              </a:defRPr>
            </a:lvl4pPr>
            <a:lvl5pPr marL="2037649" indent="0" algn="ctr">
              <a:buNone/>
              <a:defRPr>
                <a:solidFill>
                  <a:schemeClr val="tx1">
                    <a:tint val="75000"/>
                  </a:schemeClr>
                </a:solidFill>
              </a:defRPr>
            </a:lvl5pPr>
            <a:lvl6pPr marL="2547061" indent="0" algn="ctr">
              <a:buNone/>
              <a:defRPr>
                <a:solidFill>
                  <a:schemeClr val="tx1">
                    <a:tint val="75000"/>
                  </a:schemeClr>
                </a:solidFill>
              </a:defRPr>
            </a:lvl6pPr>
            <a:lvl7pPr marL="3056473" indent="0" algn="ctr">
              <a:buNone/>
              <a:defRPr>
                <a:solidFill>
                  <a:schemeClr val="tx1">
                    <a:tint val="75000"/>
                  </a:schemeClr>
                </a:solidFill>
              </a:defRPr>
            </a:lvl7pPr>
            <a:lvl8pPr marL="3565886" indent="0" algn="ctr">
              <a:buNone/>
              <a:defRPr>
                <a:solidFill>
                  <a:schemeClr val="tx1">
                    <a:tint val="75000"/>
                  </a:schemeClr>
                </a:solidFill>
              </a:defRPr>
            </a:lvl8pPr>
            <a:lvl9pPr marL="4075298"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0B02FBF-5369-2245-9A28-D3367EAF4A8C}" type="datetimeFigureOut">
              <a:rPr lang="en-US" smtClean="0"/>
              <a:t>12/11/12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DF8036-7553-6446-B3CD-00C0537FDCC8}" type="slidenum">
              <a:rPr lang="en-US" smtClean="0"/>
              <a:t>‹#›</a:t>
            </a:fld>
            <a:endParaRPr lang="en-US"/>
          </a:p>
        </p:txBody>
      </p:sp>
    </p:spTree>
    <p:extLst>
      <p:ext uri="{BB962C8B-B14F-4D97-AF65-F5344CB8AC3E}">
        <p14:creationId xmlns:p14="http://schemas.microsoft.com/office/powerpoint/2010/main" val="37624296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B02FBF-5369-2245-9A28-D3367EAF4A8C}" type="datetimeFigureOut">
              <a:rPr lang="en-US" smtClean="0"/>
              <a:t>12/11/12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DF8036-7553-6446-B3CD-00C0537FDCC8}" type="slidenum">
              <a:rPr lang="en-US" smtClean="0"/>
              <a:t>‹#›</a:t>
            </a:fld>
            <a:endParaRPr lang="en-US"/>
          </a:p>
        </p:txBody>
      </p:sp>
    </p:spTree>
    <p:extLst>
      <p:ext uri="{BB962C8B-B14F-4D97-AF65-F5344CB8AC3E}">
        <p14:creationId xmlns:p14="http://schemas.microsoft.com/office/powerpoint/2010/main" val="7777573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226242" y="537846"/>
            <a:ext cx="1311593" cy="1144143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1466" y="537846"/>
            <a:ext cx="3805238" cy="1144143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B02FBF-5369-2245-9A28-D3367EAF4A8C}" type="datetimeFigureOut">
              <a:rPr lang="en-US" smtClean="0"/>
              <a:t>12/11/12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DF8036-7553-6446-B3CD-00C0537FDCC8}" type="slidenum">
              <a:rPr lang="en-US" smtClean="0"/>
              <a:t>‹#›</a:t>
            </a:fld>
            <a:endParaRPr lang="en-US"/>
          </a:p>
        </p:txBody>
      </p:sp>
    </p:spTree>
    <p:extLst>
      <p:ext uri="{BB962C8B-B14F-4D97-AF65-F5344CB8AC3E}">
        <p14:creationId xmlns:p14="http://schemas.microsoft.com/office/powerpoint/2010/main" val="421372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B02FBF-5369-2245-9A28-D3367EAF4A8C}" type="datetimeFigureOut">
              <a:rPr lang="en-US" smtClean="0"/>
              <a:t>12/11/12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DF8036-7553-6446-B3CD-00C0537FDCC8}" type="slidenum">
              <a:rPr lang="en-US" smtClean="0"/>
              <a:t>‹#›</a:t>
            </a:fld>
            <a:endParaRPr lang="en-US"/>
          </a:p>
        </p:txBody>
      </p:sp>
    </p:spTree>
    <p:extLst>
      <p:ext uri="{BB962C8B-B14F-4D97-AF65-F5344CB8AC3E}">
        <p14:creationId xmlns:p14="http://schemas.microsoft.com/office/powerpoint/2010/main" val="17668034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13966" y="6463454"/>
            <a:ext cx="6606540" cy="1997710"/>
          </a:xfrm>
        </p:spPr>
        <p:txBody>
          <a:bodyPr anchor="t"/>
          <a:lstStyle>
            <a:lvl1pPr algn="l">
              <a:defRPr sz="4500" b="1" cap="all"/>
            </a:lvl1pPr>
          </a:lstStyle>
          <a:p>
            <a:r>
              <a:rPr lang="en-US" smtClean="0"/>
              <a:t>Click to edit Master title style</a:t>
            </a:r>
            <a:endParaRPr lang="en-US"/>
          </a:p>
        </p:txBody>
      </p:sp>
      <p:sp>
        <p:nvSpPr>
          <p:cNvPr id="3" name="Text Placeholder 2"/>
          <p:cNvSpPr>
            <a:spLocks noGrp="1"/>
          </p:cNvSpPr>
          <p:nvPr>
            <p:ph type="body" idx="1"/>
          </p:nvPr>
        </p:nvSpPr>
        <p:spPr>
          <a:xfrm>
            <a:off x="613966" y="4263180"/>
            <a:ext cx="6606540" cy="2200274"/>
          </a:xfrm>
        </p:spPr>
        <p:txBody>
          <a:bodyPr anchor="b"/>
          <a:lstStyle>
            <a:lvl1pPr marL="0" indent="0">
              <a:buNone/>
              <a:defRPr sz="2200">
                <a:solidFill>
                  <a:schemeClr val="tx1">
                    <a:tint val="75000"/>
                  </a:schemeClr>
                </a:solidFill>
              </a:defRPr>
            </a:lvl1pPr>
            <a:lvl2pPr marL="509412" indent="0">
              <a:buNone/>
              <a:defRPr sz="2000">
                <a:solidFill>
                  <a:schemeClr val="tx1">
                    <a:tint val="75000"/>
                  </a:schemeClr>
                </a:solidFill>
              </a:defRPr>
            </a:lvl2pPr>
            <a:lvl3pPr marL="1018824" indent="0">
              <a:buNone/>
              <a:defRPr sz="1800">
                <a:solidFill>
                  <a:schemeClr val="tx1">
                    <a:tint val="75000"/>
                  </a:schemeClr>
                </a:solidFill>
              </a:defRPr>
            </a:lvl3pPr>
            <a:lvl4pPr marL="1528237" indent="0">
              <a:buNone/>
              <a:defRPr sz="1600">
                <a:solidFill>
                  <a:schemeClr val="tx1">
                    <a:tint val="75000"/>
                  </a:schemeClr>
                </a:solidFill>
              </a:defRPr>
            </a:lvl4pPr>
            <a:lvl5pPr marL="2037649" indent="0">
              <a:buNone/>
              <a:defRPr sz="1600">
                <a:solidFill>
                  <a:schemeClr val="tx1">
                    <a:tint val="75000"/>
                  </a:schemeClr>
                </a:solidFill>
              </a:defRPr>
            </a:lvl5pPr>
            <a:lvl6pPr marL="2547061" indent="0">
              <a:buNone/>
              <a:defRPr sz="1600">
                <a:solidFill>
                  <a:schemeClr val="tx1">
                    <a:tint val="75000"/>
                  </a:schemeClr>
                </a:solidFill>
              </a:defRPr>
            </a:lvl6pPr>
            <a:lvl7pPr marL="3056473" indent="0">
              <a:buNone/>
              <a:defRPr sz="1600">
                <a:solidFill>
                  <a:schemeClr val="tx1">
                    <a:tint val="75000"/>
                  </a:schemeClr>
                </a:solidFill>
              </a:defRPr>
            </a:lvl7pPr>
            <a:lvl8pPr marL="3565886" indent="0">
              <a:buNone/>
              <a:defRPr sz="1600">
                <a:solidFill>
                  <a:schemeClr val="tx1">
                    <a:tint val="75000"/>
                  </a:schemeClr>
                </a:solidFill>
              </a:defRPr>
            </a:lvl8pPr>
            <a:lvl9pPr marL="4075298"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0B02FBF-5369-2245-9A28-D3367EAF4A8C}" type="datetimeFigureOut">
              <a:rPr lang="en-US" smtClean="0"/>
              <a:t>12/11/12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DF8036-7553-6446-B3CD-00C0537FDCC8}" type="slidenum">
              <a:rPr lang="en-US" smtClean="0"/>
              <a:t>‹#›</a:t>
            </a:fld>
            <a:endParaRPr lang="en-US"/>
          </a:p>
        </p:txBody>
      </p:sp>
    </p:spTree>
    <p:extLst>
      <p:ext uri="{BB962C8B-B14F-4D97-AF65-F5344CB8AC3E}">
        <p14:creationId xmlns:p14="http://schemas.microsoft.com/office/powerpoint/2010/main" val="42949637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91466" y="3129281"/>
            <a:ext cx="2558415" cy="8849996"/>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979421" y="3129281"/>
            <a:ext cx="2558415" cy="8849996"/>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0B02FBF-5369-2245-9A28-D3367EAF4A8C}" type="datetimeFigureOut">
              <a:rPr lang="en-US" smtClean="0"/>
              <a:t>12/11/12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DF8036-7553-6446-B3CD-00C0537FDCC8}" type="slidenum">
              <a:rPr lang="en-US" smtClean="0"/>
              <a:t>‹#›</a:t>
            </a:fld>
            <a:endParaRPr lang="en-US"/>
          </a:p>
        </p:txBody>
      </p:sp>
    </p:spTree>
    <p:extLst>
      <p:ext uri="{BB962C8B-B14F-4D97-AF65-F5344CB8AC3E}">
        <p14:creationId xmlns:p14="http://schemas.microsoft.com/office/powerpoint/2010/main" val="33468535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8620" y="402802"/>
            <a:ext cx="6995160" cy="167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88620" y="2251499"/>
            <a:ext cx="3434160" cy="938318"/>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smtClean="0"/>
              <a:t>Click to edit Master text styles</a:t>
            </a:r>
          </a:p>
        </p:txBody>
      </p:sp>
      <p:sp>
        <p:nvSpPr>
          <p:cNvPr id="4" name="Content Placeholder 3"/>
          <p:cNvSpPr>
            <a:spLocks noGrp="1"/>
          </p:cNvSpPr>
          <p:nvPr>
            <p:ph sz="half" idx="2"/>
          </p:nvPr>
        </p:nvSpPr>
        <p:spPr>
          <a:xfrm>
            <a:off x="388620" y="3189817"/>
            <a:ext cx="3434160" cy="5795222"/>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948272" y="2251499"/>
            <a:ext cx="3435508" cy="938318"/>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smtClean="0"/>
              <a:t>Click to edit Master text styles</a:t>
            </a:r>
          </a:p>
        </p:txBody>
      </p:sp>
      <p:sp>
        <p:nvSpPr>
          <p:cNvPr id="6" name="Content Placeholder 5"/>
          <p:cNvSpPr>
            <a:spLocks noGrp="1"/>
          </p:cNvSpPr>
          <p:nvPr>
            <p:ph sz="quarter" idx="4"/>
          </p:nvPr>
        </p:nvSpPr>
        <p:spPr>
          <a:xfrm>
            <a:off x="3948272" y="3189817"/>
            <a:ext cx="3435508" cy="5795222"/>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0B02FBF-5369-2245-9A28-D3367EAF4A8C}" type="datetimeFigureOut">
              <a:rPr lang="en-US" smtClean="0"/>
              <a:t>12/11/12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DF8036-7553-6446-B3CD-00C0537FDCC8}" type="slidenum">
              <a:rPr lang="en-US" smtClean="0"/>
              <a:t>‹#›</a:t>
            </a:fld>
            <a:endParaRPr lang="en-US"/>
          </a:p>
        </p:txBody>
      </p:sp>
    </p:spTree>
    <p:extLst>
      <p:ext uri="{BB962C8B-B14F-4D97-AF65-F5344CB8AC3E}">
        <p14:creationId xmlns:p14="http://schemas.microsoft.com/office/powerpoint/2010/main" val="32022889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0B02FBF-5369-2245-9A28-D3367EAF4A8C}" type="datetimeFigureOut">
              <a:rPr lang="en-US" smtClean="0"/>
              <a:t>12/11/12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DF8036-7553-6446-B3CD-00C0537FDCC8}" type="slidenum">
              <a:rPr lang="en-US" smtClean="0"/>
              <a:t>‹#›</a:t>
            </a:fld>
            <a:endParaRPr lang="en-US"/>
          </a:p>
        </p:txBody>
      </p:sp>
    </p:spTree>
    <p:extLst>
      <p:ext uri="{BB962C8B-B14F-4D97-AF65-F5344CB8AC3E}">
        <p14:creationId xmlns:p14="http://schemas.microsoft.com/office/powerpoint/2010/main" val="15508036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B02FBF-5369-2245-9A28-D3367EAF4A8C}" type="datetimeFigureOut">
              <a:rPr lang="en-US" smtClean="0"/>
              <a:t>12/11/12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DF8036-7553-6446-B3CD-00C0537FDCC8}" type="slidenum">
              <a:rPr lang="en-US" smtClean="0"/>
              <a:t>‹#›</a:t>
            </a:fld>
            <a:endParaRPr lang="en-US"/>
          </a:p>
        </p:txBody>
      </p:sp>
    </p:spTree>
    <p:extLst>
      <p:ext uri="{BB962C8B-B14F-4D97-AF65-F5344CB8AC3E}">
        <p14:creationId xmlns:p14="http://schemas.microsoft.com/office/powerpoint/2010/main" val="19734965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8621" y="400474"/>
            <a:ext cx="2557066" cy="1704340"/>
          </a:xfrm>
        </p:spPr>
        <p:txBody>
          <a:bodyPr anchor="b"/>
          <a:lstStyle>
            <a:lvl1pPr algn="l">
              <a:defRPr sz="2200" b="1"/>
            </a:lvl1pPr>
          </a:lstStyle>
          <a:p>
            <a:r>
              <a:rPr lang="en-US" smtClean="0"/>
              <a:t>Click to edit Master title style</a:t>
            </a:r>
            <a:endParaRPr lang="en-US"/>
          </a:p>
        </p:txBody>
      </p:sp>
      <p:sp>
        <p:nvSpPr>
          <p:cNvPr id="3" name="Content Placeholder 2"/>
          <p:cNvSpPr>
            <a:spLocks noGrp="1"/>
          </p:cNvSpPr>
          <p:nvPr>
            <p:ph idx="1"/>
          </p:nvPr>
        </p:nvSpPr>
        <p:spPr>
          <a:xfrm>
            <a:off x="3038793" y="400474"/>
            <a:ext cx="4344988" cy="8584566"/>
          </a:xfrm>
        </p:spPr>
        <p:txBody>
          <a:bodyPr/>
          <a:lstStyle>
            <a:lvl1pPr>
              <a:defRPr sz="3600"/>
            </a:lvl1pPr>
            <a:lvl2pPr>
              <a:defRPr sz="3100"/>
            </a:lvl2pPr>
            <a:lvl3pPr>
              <a:defRPr sz="27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88621" y="2104814"/>
            <a:ext cx="2557066" cy="6880226"/>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02FBF-5369-2245-9A28-D3367EAF4A8C}" type="datetimeFigureOut">
              <a:rPr lang="en-US" smtClean="0"/>
              <a:t>12/11/12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DF8036-7553-6446-B3CD-00C0537FDCC8}" type="slidenum">
              <a:rPr lang="en-US" smtClean="0"/>
              <a:t>‹#›</a:t>
            </a:fld>
            <a:endParaRPr lang="en-US"/>
          </a:p>
        </p:txBody>
      </p:sp>
    </p:spTree>
    <p:extLst>
      <p:ext uri="{BB962C8B-B14F-4D97-AF65-F5344CB8AC3E}">
        <p14:creationId xmlns:p14="http://schemas.microsoft.com/office/powerpoint/2010/main" val="33310886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3445" y="7040881"/>
            <a:ext cx="4663440" cy="831216"/>
          </a:xfrm>
        </p:spPr>
        <p:txBody>
          <a:bodyPr anchor="b"/>
          <a:lstStyle>
            <a:lvl1pPr algn="l">
              <a:defRPr sz="2200" b="1"/>
            </a:lvl1pPr>
          </a:lstStyle>
          <a:p>
            <a:r>
              <a:rPr lang="en-US" smtClean="0"/>
              <a:t>Click to edit Master title style</a:t>
            </a:r>
            <a:endParaRPr lang="en-US"/>
          </a:p>
        </p:txBody>
      </p:sp>
      <p:sp>
        <p:nvSpPr>
          <p:cNvPr id="3" name="Picture Placeholder 2"/>
          <p:cNvSpPr>
            <a:spLocks noGrp="1"/>
          </p:cNvSpPr>
          <p:nvPr>
            <p:ph type="pic" idx="1"/>
          </p:nvPr>
        </p:nvSpPr>
        <p:spPr>
          <a:xfrm>
            <a:off x="1523445" y="898736"/>
            <a:ext cx="4663440" cy="6035040"/>
          </a:xfrm>
        </p:spPr>
        <p:txBody>
          <a:bodyPr/>
          <a:lstStyle>
            <a:lvl1pPr marL="0" indent="0">
              <a:buNone/>
              <a:defRPr sz="3600"/>
            </a:lvl1pPr>
            <a:lvl2pPr marL="509412" indent="0">
              <a:buNone/>
              <a:defRPr sz="3100"/>
            </a:lvl2pPr>
            <a:lvl3pPr marL="1018824" indent="0">
              <a:buNone/>
              <a:defRPr sz="2700"/>
            </a:lvl3pPr>
            <a:lvl4pPr marL="1528237" indent="0">
              <a:buNone/>
              <a:defRPr sz="2200"/>
            </a:lvl4pPr>
            <a:lvl5pPr marL="2037649" indent="0">
              <a:buNone/>
              <a:defRPr sz="2200"/>
            </a:lvl5pPr>
            <a:lvl6pPr marL="2547061" indent="0">
              <a:buNone/>
              <a:defRPr sz="2200"/>
            </a:lvl6pPr>
            <a:lvl7pPr marL="3056473" indent="0">
              <a:buNone/>
              <a:defRPr sz="2200"/>
            </a:lvl7pPr>
            <a:lvl8pPr marL="3565886" indent="0">
              <a:buNone/>
              <a:defRPr sz="2200"/>
            </a:lvl8pPr>
            <a:lvl9pPr marL="4075298" indent="0">
              <a:buNone/>
              <a:defRPr sz="2200"/>
            </a:lvl9pPr>
          </a:lstStyle>
          <a:p>
            <a:endParaRPr lang="en-US"/>
          </a:p>
        </p:txBody>
      </p:sp>
      <p:sp>
        <p:nvSpPr>
          <p:cNvPr id="4" name="Text Placeholder 3"/>
          <p:cNvSpPr>
            <a:spLocks noGrp="1"/>
          </p:cNvSpPr>
          <p:nvPr>
            <p:ph type="body" sz="half" idx="2"/>
          </p:nvPr>
        </p:nvSpPr>
        <p:spPr>
          <a:xfrm>
            <a:off x="1523445" y="7872097"/>
            <a:ext cx="4663440" cy="1180464"/>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02FBF-5369-2245-9A28-D3367EAF4A8C}" type="datetimeFigureOut">
              <a:rPr lang="en-US" smtClean="0"/>
              <a:t>12/11/12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DF8036-7553-6446-B3CD-00C0537FDCC8}" type="slidenum">
              <a:rPr lang="en-US" smtClean="0"/>
              <a:t>‹#›</a:t>
            </a:fld>
            <a:endParaRPr lang="en-US"/>
          </a:p>
        </p:txBody>
      </p:sp>
    </p:spTree>
    <p:extLst>
      <p:ext uri="{BB962C8B-B14F-4D97-AF65-F5344CB8AC3E}">
        <p14:creationId xmlns:p14="http://schemas.microsoft.com/office/powerpoint/2010/main" val="173748463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620" y="402802"/>
            <a:ext cx="6995160" cy="1676400"/>
          </a:xfrm>
          <a:prstGeom prst="rect">
            <a:avLst/>
          </a:prstGeom>
        </p:spPr>
        <p:txBody>
          <a:bodyPr vert="horz" lIns="101882" tIns="50941" rIns="101882" bIns="50941"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88620" y="2346962"/>
            <a:ext cx="6995160" cy="6638079"/>
          </a:xfrm>
          <a:prstGeom prst="rect">
            <a:avLst/>
          </a:prstGeom>
        </p:spPr>
        <p:txBody>
          <a:bodyPr vert="horz" lIns="101882" tIns="50941" rIns="101882" bIns="5094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88620" y="9322648"/>
            <a:ext cx="1813560" cy="535516"/>
          </a:xfrm>
          <a:prstGeom prst="rect">
            <a:avLst/>
          </a:prstGeom>
        </p:spPr>
        <p:txBody>
          <a:bodyPr vert="horz" lIns="101882" tIns="50941" rIns="101882" bIns="50941" rtlCol="0" anchor="ctr"/>
          <a:lstStyle>
            <a:lvl1pPr algn="l">
              <a:defRPr sz="1300">
                <a:solidFill>
                  <a:schemeClr val="tx1">
                    <a:tint val="75000"/>
                  </a:schemeClr>
                </a:solidFill>
              </a:defRPr>
            </a:lvl1pPr>
          </a:lstStyle>
          <a:p>
            <a:fld id="{A0B02FBF-5369-2245-9A28-D3367EAF4A8C}" type="datetimeFigureOut">
              <a:rPr lang="en-US" smtClean="0"/>
              <a:t>12/11/12</a:t>
            </a:fld>
            <a:endParaRPr lang="en-US"/>
          </a:p>
        </p:txBody>
      </p:sp>
      <p:sp>
        <p:nvSpPr>
          <p:cNvPr id="5" name="Footer Placeholder 4"/>
          <p:cNvSpPr>
            <a:spLocks noGrp="1"/>
          </p:cNvSpPr>
          <p:nvPr>
            <p:ph type="ftr" sz="quarter" idx="3"/>
          </p:nvPr>
        </p:nvSpPr>
        <p:spPr>
          <a:xfrm>
            <a:off x="2655570" y="9322648"/>
            <a:ext cx="2461260" cy="535516"/>
          </a:xfrm>
          <a:prstGeom prst="rect">
            <a:avLst/>
          </a:prstGeom>
        </p:spPr>
        <p:txBody>
          <a:bodyPr vert="horz" lIns="101882" tIns="50941" rIns="101882" bIns="50941" rtlCol="0" anchor="ctr"/>
          <a:lstStyle>
            <a:lvl1pPr algn="ctr">
              <a:defRPr sz="13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570220" y="9322648"/>
            <a:ext cx="1813560" cy="535516"/>
          </a:xfrm>
          <a:prstGeom prst="rect">
            <a:avLst/>
          </a:prstGeom>
        </p:spPr>
        <p:txBody>
          <a:bodyPr vert="horz" lIns="101882" tIns="50941" rIns="101882" bIns="50941" rtlCol="0" anchor="ctr"/>
          <a:lstStyle>
            <a:lvl1pPr algn="r">
              <a:defRPr sz="1300">
                <a:solidFill>
                  <a:schemeClr val="tx1">
                    <a:tint val="75000"/>
                  </a:schemeClr>
                </a:solidFill>
              </a:defRPr>
            </a:lvl1pPr>
          </a:lstStyle>
          <a:p>
            <a:fld id="{EADF8036-7553-6446-B3CD-00C0537FDCC8}" type="slidenum">
              <a:rPr lang="en-US" smtClean="0"/>
              <a:t>‹#›</a:t>
            </a:fld>
            <a:endParaRPr lang="en-US"/>
          </a:p>
        </p:txBody>
      </p:sp>
    </p:spTree>
    <p:extLst>
      <p:ext uri="{BB962C8B-B14F-4D97-AF65-F5344CB8AC3E}">
        <p14:creationId xmlns:p14="http://schemas.microsoft.com/office/powerpoint/2010/main" val="3627370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509412" rtl="0" eaLnBrk="1" latinLnBrk="0" hangingPunct="1">
        <a:spcBef>
          <a:spcPct val="0"/>
        </a:spcBef>
        <a:buNone/>
        <a:defRPr sz="4900" kern="1200">
          <a:solidFill>
            <a:schemeClr val="tx1"/>
          </a:solidFill>
          <a:latin typeface="+mj-lt"/>
          <a:ea typeface="+mj-ea"/>
          <a:cs typeface="+mj-cs"/>
        </a:defRPr>
      </a:lvl1pPr>
    </p:titleStyle>
    <p:bodyStyle>
      <a:lvl1pPr marL="382059" indent="-382059" algn="l" defTabSz="509412" rtl="0" eaLnBrk="1" latinLnBrk="0" hangingPunct="1">
        <a:spcBef>
          <a:spcPct val="20000"/>
        </a:spcBef>
        <a:buFont typeface="Arial"/>
        <a:buChar char="•"/>
        <a:defRPr sz="3600" kern="1200">
          <a:solidFill>
            <a:schemeClr val="tx1"/>
          </a:solidFill>
          <a:latin typeface="+mn-lt"/>
          <a:ea typeface="+mn-ea"/>
          <a:cs typeface="+mn-cs"/>
        </a:defRPr>
      </a:lvl1pPr>
      <a:lvl2pPr marL="827795" indent="-318383" algn="l" defTabSz="509412" rtl="0" eaLnBrk="1" latinLnBrk="0" hangingPunct="1">
        <a:spcBef>
          <a:spcPct val="20000"/>
        </a:spcBef>
        <a:buFont typeface="Arial"/>
        <a:buChar char="–"/>
        <a:defRPr sz="3100" kern="1200">
          <a:solidFill>
            <a:schemeClr val="tx1"/>
          </a:solidFill>
          <a:latin typeface="+mn-lt"/>
          <a:ea typeface="+mn-ea"/>
          <a:cs typeface="+mn-cs"/>
        </a:defRPr>
      </a:lvl2pPr>
      <a:lvl3pPr marL="1273531" indent="-254706" algn="l" defTabSz="509412" rtl="0" eaLnBrk="1" latinLnBrk="0" hangingPunct="1">
        <a:spcBef>
          <a:spcPct val="20000"/>
        </a:spcBef>
        <a:buFont typeface="Arial"/>
        <a:buChar char="•"/>
        <a:defRPr sz="2700" kern="1200">
          <a:solidFill>
            <a:schemeClr val="tx1"/>
          </a:solidFill>
          <a:latin typeface="+mn-lt"/>
          <a:ea typeface="+mn-ea"/>
          <a:cs typeface="+mn-cs"/>
        </a:defRPr>
      </a:lvl3pPr>
      <a:lvl4pPr marL="1782943" indent="-254706" algn="l" defTabSz="509412" rtl="0" eaLnBrk="1" latinLnBrk="0" hangingPunct="1">
        <a:spcBef>
          <a:spcPct val="20000"/>
        </a:spcBef>
        <a:buFont typeface="Arial"/>
        <a:buChar char="–"/>
        <a:defRPr sz="2200" kern="1200">
          <a:solidFill>
            <a:schemeClr val="tx1"/>
          </a:solidFill>
          <a:latin typeface="+mn-lt"/>
          <a:ea typeface="+mn-ea"/>
          <a:cs typeface="+mn-cs"/>
        </a:defRPr>
      </a:lvl4pPr>
      <a:lvl5pPr marL="2292355" indent="-254706" algn="l" defTabSz="509412" rtl="0" eaLnBrk="1" latinLnBrk="0" hangingPunct="1">
        <a:spcBef>
          <a:spcPct val="20000"/>
        </a:spcBef>
        <a:buFont typeface="Arial"/>
        <a:buChar char="»"/>
        <a:defRPr sz="2200" kern="1200">
          <a:solidFill>
            <a:schemeClr val="tx1"/>
          </a:solidFill>
          <a:latin typeface="+mn-lt"/>
          <a:ea typeface="+mn-ea"/>
          <a:cs typeface="+mn-cs"/>
        </a:defRPr>
      </a:lvl5pPr>
      <a:lvl6pPr marL="2801767" indent="-254706" algn="l" defTabSz="509412" rtl="0" eaLnBrk="1" latinLnBrk="0" hangingPunct="1">
        <a:spcBef>
          <a:spcPct val="20000"/>
        </a:spcBef>
        <a:buFont typeface="Arial"/>
        <a:buChar char="•"/>
        <a:defRPr sz="2200" kern="1200">
          <a:solidFill>
            <a:schemeClr val="tx1"/>
          </a:solidFill>
          <a:latin typeface="+mn-lt"/>
          <a:ea typeface="+mn-ea"/>
          <a:cs typeface="+mn-cs"/>
        </a:defRPr>
      </a:lvl6pPr>
      <a:lvl7pPr marL="3311180" indent="-254706" algn="l" defTabSz="509412" rtl="0" eaLnBrk="1" latinLnBrk="0" hangingPunct="1">
        <a:spcBef>
          <a:spcPct val="20000"/>
        </a:spcBef>
        <a:buFont typeface="Arial"/>
        <a:buChar char="•"/>
        <a:defRPr sz="2200" kern="1200">
          <a:solidFill>
            <a:schemeClr val="tx1"/>
          </a:solidFill>
          <a:latin typeface="+mn-lt"/>
          <a:ea typeface="+mn-ea"/>
          <a:cs typeface="+mn-cs"/>
        </a:defRPr>
      </a:lvl7pPr>
      <a:lvl8pPr marL="3820592" indent="-254706" algn="l" defTabSz="509412" rtl="0" eaLnBrk="1" latinLnBrk="0" hangingPunct="1">
        <a:spcBef>
          <a:spcPct val="20000"/>
        </a:spcBef>
        <a:buFont typeface="Arial"/>
        <a:buChar char="•"/>
        <a:defRPr sz="2200" kern="1200">
          <a:solidFill>
            <a:schemeClr val="tx1"/>
          </a:solidFill>
          <a:latin typeface="+mn-lt"/>
          <a:ea typeface="+mn-ea"/>
          <a:cs typeface="+mn-cs"/>
        </a:defRPr>
      </a:lvl8pPr>
      <a:lvl9pPr marL="4330004" indent="-254706" algn="l" defTabSz="509412" rtl="0" eaLnBrk="1" latinLnBrk="0" hangingPunct="1">
        <a:spcBef>
          <a:spcPct val="20000"/>
        </a:spcBef>
        <a:buFont typeface="Arial"/>
        <a:buChar char="•"/>
        <a:defRPr sz="2200" kern="1200">
          <a:solidFill>
            <a:schemeClr val="tx1"/>
          </a:solidFill>
          <a:latin typeface="+mn-lt"/>
          <a:ea typeface="+mn-ea"/>
          <a:cs typeface="+mn-cs"/>
        </a:defRPr>
      </a:lvl9pPr>
    </p:bodyStyle>
    <p:otherStyle>
      <a:defPPr>
        <a:defRPr lang="en-US"/>
      </a:defPPr>
      <a:lvl1pPr marL="0" algn="l" defTabSz="509412" rtl="0" eaLnBrk="1" latinLnBrk="0" hangingPunct="1">
        <a:defRPr sz="2000" kern="1200">
          <a:solidFill>
            <a:schemeClr val="tx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www.youtube.com/watch?v=kX29Tt5d2Is" TargetMode="External"/><Relationship Id="rId3" Type="http://schemas.openxmlformats.org/officeDocument/2006/relationships/hyperlink" Target="http://www.youtube.com/watch?v=30t3vhxSj9o"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www.guardian.co.uk/world/2011/jun/17/vancouver-kiss-couple-riot-police" TargetMode="External"/><Relationship Id="rId3" Type="http://schemas.openxmlformats.org/officeDocument/2006/relationships/hyperlink" Target="http://thelede.blogs.nytimes.com/2011/06/24/overlooked-vancouver-video-shows-kissing-couple-was-knocked-down-by-riot-police/"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www.youtube.com/watch?v=tXtqtjot9-o"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www.youtube.com/watch?v=kX29Tt5d2Is" TargetMode="External"/><Relationship Id="rId4" Type="http://schemas.openxmlformats.org/officeDocument/2006/relationships/hyperlink" Target="http://www.youtube.com/watch?v=30t3vhxSj9o" TargetMode="External"/><Relationship Id="rId5" Type="http://schemas.openxmlformats.org/officeDocument/2006/relationships/hyperlink" Target="http://www.guardian.co.uk/world/2011/jun/17/vancouver-kiss-couple-riot-police" TargetMode="External"/><Relationship Id="rId6" Type="http://schemas.openxmlformats.org/officeDocument/2006/relationships/hyperlink" Target="http://thelede.blogs.nytimes.com/2011/06/24/overlooked-vancouver-video-shows-kissing-couple-was-knocked-down-by-riot-police/" TargetMode="External"/><Relationship Id="rId7" Type="http://schemas.openxmlformats.org/officeDocument/2006/relationships/hyperlink" Target="http://www.youtube.com/watch?v=tXtqtjot9-o" TargetMode="External"/><Relationship Id="rId1" Type="http://schemas.openxmlformats.org/officeDocument/2006/relationships/slideLayout" Target="../slideLayouts/slideLayout2.xml"/><Relationship Id="rId2" Type="http://schemas.openxmlformats.org/officeDocument/2006/relationships/hyperlink" Target="http://cdn.theatlantic.com/static/infocus/van062111/v06_16466376.jpg"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005119" y="1969356"/>
            <a:ext cx="4006225" cy="2123658"/>
          </a:xfrm>
          <a:prstGeom prst="rect">
            <a:avLst/>
          </a:prstGeom>
        </p:spPr>
        <p:txBody>
          <a:bodyPr wrap="none">
            <a:spAutoFit/>
          </a:bodyPr>
          <a:lstStyle/>
          <a:p>
            <a:pPr algn="ctr"/>
            <a:r>
              <a:rPr lang="en-US" sz="3200" b="1" cap="all" dirty="0" smtClean="0">
                <a:solidFill>
                  <a:schemeClr val="tx1">
                    <a:lumMod val="75000"/>
                    <a:lumOff val="25000"/>
                  </a:schemeClr>
                </a:solidFill>
                <a:latin typeface="Fanwood"/>
                <a:cs typeface="Fanwood"/>
              </a:rPr>
              <a:t>Module:</a:t>
            </a:r>
          </a:p>
          <a:p>
            <a:pPr algn="ctr"/>
            <a:endParaRPr lang="en-US" sz="600" b="1" cap="all" dirty="0" smtClean="0">
              <a:latin typeface="Fanwood"/>
              <a:cs typeface="Fanwood"/>
            </a:endParaRPr>
          </a:p>
          <a:p>
            <a:pPr algn="ctr"/>
            <a:endParaRPr lang="en-US" sz="600" b="1" cap="all" dirty="0" smtClean="0">
              <a:latin typeface="Fanwood"/>
              <a:cs typeface="Fanwood"/>
            </a:endParaRPr>
          </a:p>
          <a:p>
            <a:pPr algn="ctr"/>
            <a:r>
              <a:rPr lang="en-US" sz="3200" b="1" cap="all" dirty="0" smtClean="0">
                <a:solidFill>
                  <a:srgbClr val="FF0000"/>
                </a:solidFill>
                <a:latin typeface="Fanwood"/>
                <a:cs typeface="Fanwood"/>
              </a:rPr>
              <a:t>Same Image,</a:t>
            </a:r>
          </a:p>
          <a:p>
            <a:pPr algn="ctr"/>
            <a:r>
              <a:rPr lang="en-US" sz="3200" b="1" cap="all" dirty="0" smtClean="0">
                <a:solidFill>
                  <a:srgbClr val="FF0000"/>
                </a:solidFill>
                <a:latin typeface="Fanwood"/>
                <a:cs typeface="Fanwood"/>
              </a:rPr>
              <a:t>Different story?</a:t>
            </a:r>
          </a:p>
          <a:p>
            <a:pPr algn="ctr"/>
            <a:endParaRPr lang="en-US" sz="600" b="1" cap="all" dirty="0" smtClean="0">
              <a:solidFill>
                <a:srgbClr val="C41730"/>
              </a:solidFill>
              <a:latin typeface="Fanwood"/>
              <a:cs typeface="Fanwood"/>
            </a:endParaRPr>
          </a:p>
          <a:p>
            <a:pPr algn="ctr"/>
            <a:r>
              <a:rPr lang="en-US" sz="1800" b="1" cap="all" dirty="0" smtClean="0">
                <a:solidFill>
                  <a:schemeClr val="tx1">
                    <a:lumMod val="65000"/>
                    <a:lumOff val="35000"/>
                  </a:schemeClr>
                </a:solidFill>
                <a:latin typeface="Fanwood"/>
                <a:cs typeface="Fanwood"/>
              </a:rPr>
              <a:t>Draft</a:t>
            </a:r>
          </a:p>
        </p:txBody>
      </p:sp>
      <p:pic>
        <p:nvPicPr>
          <p:cNvPr id="13314" name="Picture 7" descr=":YaM - updated September 2011:A Prioritaet:Logos und Coverbilder - YaM und FIR:Logos FINAL:Berkman:Logo_05_-_Berkman.jpg"/>
          <p:cNvPicPr>
            <a:picLocks noChangeAspect="1" noChangeArrowheads="1"/>
          </p:cNvPicPr>
          <p:nvPr/>
        </p:nvPicPr>
        <p:blipFill>
          <a:blip r:embed="rId2"/>
          <a:srcRect/>
          <a:stretch>
            <a:fillRect/>
          </a:stretch>
        </p:blipFill>
        <p:spPr bwMode="auto">
          <a:xfrm>
            <a:off x="1755054" y="0"/>
            <a:ext cx="4317967" cy="2028700"/>
          </a:xfrm>
          <a:prstGeom prst="rect">
            <a:avLst/>
          </a:prstGeom>
          <a:noFill/>
          <a:ln w="9525">
            <a:noFill/>
            <a:miter lim="800000"/>
            <a:headEnd/>
            <a:tailEnd/>
          </a:ln>
        </p:spPr>
      </p:pic>
      <p:sp>
        <p:nvSpPr>
          <p:cNvPr id="7" name="TextBox 6"/>
          <p:cNvSpPr txBox="1"/>
          <p:nvPr/>
        </p:nvSpPr>
        <p:spPr>
          <a:xfrm>
            <a:off x="2844186" y="8432800"/>
            <a:ext cx="2136095" cy="707886"/>
          </a:xfrm>
          <a:prstGeom prst="rect">
            <a:avLst/>
          </a:prstGeom>
          <a:noFill/>
        </p:spPr>
        <p:txBody>
          <a:bodyPr wrap="none" rtlCol="0">
            <a:spAutoFit/>
          </a:bodyPr>
          <a:lstStyle/>
          <a:p>
            <a:pPr algn="ctr"/>
            <a:r>
              <a:rPr lang="en-US" sz="1000" dirty="0" smtClean="0">
                <a:latin typeface="Fanwood"/>
                <a:cs typeface="Fanwood"/>
              </a:rPr>
              <a:t>23 Everett Street</a:t>
            </a:r>
          </a:p>
          <a:p>
            <a:pPr algn="ctr"/>
            <a:r>
              <a:rPr lang="en-US" sz="1000" dirty="0" smtClean="0">
                <a:latin typeface="Fanwood"/>
                <a:cs typeface="Fanwood"/>
              </a:rPr>
              <a:t>Cambridge, MA 02138, USA</a:t>
            </a:r>
          </a:p>
          <a:p>
            <a:pPr algn="ctr"/>
            <a:r>
              <a:rPr lang="en-US" sz="1000" dirty="0" err="1" smtClean="0">
                <a:latin typeface="Fanwood"/>
                <a:cs typeface="Fanwood"/>
              </a:rPr>
              <a:t>youthandmedia@cyber.law.harvard.edu</a:t>
            </a:r>
            <a:endParaRPr lang="en-US" sz="1000" dirty="0" smtClean="0">
              <a:latin typeface="Fanwood"/>
              <a:cs typeface="Fanwood"/>
            </a:endParaRPr>
          </a:p>
          <a:p>
            <a:pPr algn="ctr"/>
            <a:r>
              <a:rPr lang="en-US" sz="1000" dirty="0" smtClean="0">
                <a:latin typeface="Fanwood"/>
                <a:cs typeface="Fanwood"/>
              </a:rPr>
              <a:t>http://</a:t>
            </a:r>
            <a:r>
              <a:rPr lang="en-US" sz="1000" dirty="0" err="1" smtClean="0">
                <a:latin typeface="Fanwood"/>
                <a:cs typeface="Fanwood"/>
              </a:rPr>
              <a:t>youthandmedia.org</a:t>
            </a:r>
            <a:r>
              <a:rPr lang="en-US" sz="1000" dirty="0" smtClean="0">
                <a:latin typeface="Fanwood"/>
                <a:cs typeface="Fanwood"/>
              </a:rPr>
              <a:t> </a:t>
            </a:r>
            <a:endParaRPr lang="en-US" sz="1000" dirty="0">
              <a:latin typeface="Fanwood"/>
              <a:cs typeface="Fanwood"/>
            </a:endParaRPr>
          </a:p>
        </p:txBody>
      </p:sp>
      <p:pic>
        <p:nvPicPr>
          <p:cNvPr id="8" name="Picture 7" descr="youthandmedia horizontal large.png"/>
          <p:cNvPicPr>
            <a:picLocks noChangeAspect="1"/>
          </p:cNvPicPr>
          <p:nvPr/>
        </p:nvPicPr>
        <p:blipFill>
          <a:blip r:embed="rId3"/>
          <a:stretch>
            <a:fillRect/>
          </a:stretch>
        </p:blipFill>
        <p:spPr>
          <a:xfrm>
            <a:off x="1230730" y="7721600"/>
            <a:ext cx="5410200" cy="655782"/>
          </a:xfrm>
          <a:prstGeom prst="rect">
            <a:avLst/>
          </a:prstGeom>
        </p:spPr>
      </p:pic>
      <p:sp>
        <p:nvSpPr>
          <p:cNvPr id="9" name="Slide Number Placeholder 8"/>
          <p:cNvSpPr>
            <a:spLocks noGrp="1"/>
          </p:cNvSpPr>
          <p:nvPr>
            <p:ph type="sldNum" sz="quarter" idx="12"/>
          </p:nvPr>
        </p:nvSpPr>
        <p:spPr/>
        <p:txBody>
          <a:bodyPr/>
          <a:lstStyle/>
          <a:p>
            <a:r>
              <a:rPr lang="en-US" sz="1000" dirty="0" smtClean="0">
                <a:latin typeface="Fanwood"/>
                <a:cs typeface="Fanwood"/>
              </a:rPr>
              <a:t>{</a:t>
            </a:r>
            <a:fld id="{EADF8036-7553-6446-B3CD-00C0537FDCC8}" type="slidenum">
              <a:rPr lang="en-US" sz="1000" smtClean="0">
                <a:latin typeface="Fanwood"/>
                <a:cs typeface="Fanwood"/>
              </a:rPr>
              <a:pPr/>
              <a:t>1</a:t>
            </a:fld>
            <a:r>
              <a:rPr lang="en-US" sz="1000" dirty="0" smtClean="0">
                <a:latin typeface="Fanwood"/>
                <a:cs typeface="Fanwood"/>
              </a:rPr>
              <a:t>}</a:t>
            </a:r>
            <a:endParaRPr lang="en-US" sz="1000" dirty="0">
              <a:latin typeface="Fanwood"/>
              <a:cs typeface="Fanwood"/>
            </a:endParaRPr>
          </a:p>
        </p:txBody>
      </p:sp>
      <p:sp>
        <p:nvSpPr>
          <p:cNvPr id="5" name="Rectangle 4"/>
          <p:cNvSpPr/>
          <p:nvPr/>
        </p:nvSpPr>
        <p:spPr>
          <a:xfrm>
            <a:off x="0" y="4194608"/>
            <a:ext cx="7772400" cy="2636060"/>
          </a:xfrm>
          <a:prstGeom prst="rect">
            <a:avLst/>
          </a:prstGeom>
          <a:solidFill>
            <a:srgbClr val="D33256"/>
          </a:solidFill>
          <a:ln>
            <a:solidFill>
              <a:schemeClr val="accent2">
                <a:lumMod val="75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schemeClr val="accent6"/>
              </a:solidFill>
            </a:endParaRP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99638" y="4189003"/>
            <a:ext cx="2672352" cy="2658434"/>
          </a:xfrm>
          <a:prstGeom prst="rect">
            <a:avLst/>
          </a:prstGeom>
        </p:spPr>
      </p:pic>
    </p:spTree>
    <p:extLst>
      <p:ext uri="{BB962C8B-B14F-4D97-AF65-F5344CB8AC3E}">
        <p14:creationId xmlns:p14="http://schemas.microsoft.com/office/powerpoint/2010/main" val="407358035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2-12-11 at 8.52.00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9889" y="1359308"/>
            <a:ext cx="2578100" cy="1816100"/>
          </a:xfrm>
          <a:prstGeom prst="rect">
            <a:avLst/>
          </a:prstGeom>
        </p:spPr>
      </p:pic>
      <p:pic>
        <p:nvPicPr>
          <p:cNvPr id="3" name="Picture 2" descr="Screen Shot 2012-12-11 at 8.52.00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77648" y="1359308"/>
            <a:ext cx="2578100" cy="1816100"/>
          </a:xfrm>
          <a:prstGeom prst="rect">
            <a:avLst/>
          </a:prstGeom>
        </p:spPr>
      </p:pic>
      <p:pic>
        <p:nvPicPr>
          <p:cNvPr id="4" name="Picture 3" descr="Screen Shot 2012-12-11 at 8.52.00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9889" y="6192496"/>
            <a:ext cx="2578100" cy="1816100"/>
          </a:xfrm>
          <a:prstGeom prst="rect">
            <a:avLst/>
          </a:prstGeom>
        </p:spPr>
      </p:pic>
      <p:pic>
        <p:nvPicPr>
          <p:cNvPr id="5" name="Picture 4" descr="Screen Shot 2012-12-11 at 8.52.00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77648" y="6192496"/>
            <a:ext cx="2578100" cy="1816100"/>
          </a:xfrm>
          <a:prstGeom prst="rect">
            <a:avLst/>
          </a:prstGeom>
        </p:spPr>
      </p:pic>
    </p:spTree>
    <p:extLst>
      <p:ext uri="{BB962C8B-B14F-4D97-AF65-F5344CB8AC3E}">
        <p14:creationId xmlns:p14="http://schemas.microsoft.com/office/powerpoint/2010/main" val="19619406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2-12-11 at 8.52.07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1727" y="1051752"/>
            <a:ext cx="2667000" cy="1612900"/>
          </a:xfrm>
          <a:prstGeom prst="rect">
            <a:avLst/>
          </a:prstGeom>
        </p:spPr>
      </p:pic>
      <p:pic>
        <p:nvPicPr>
          <p:cNvPr id="3" name="Picture 2" descr="Screen Shot 2012-12-11 at 8.52.07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33764" y="1051752"/>
            <a:ext cx="2667000" cy="1612900"/>
          </a:xfrm>
          <a:prstGeom prst="rect">
            <a:avLst/>
          </a:prstGeom>
        </p:spPr>
      </p:pic>
      <p:pic>
        <p:nvPicPr>
          <p:cNvPr id="4" name="Picture 3" descr="Screen Shot 2012-12-11 at 8.52.07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1727" y="6849322"/>
            <a:ext cx="2667000" cy="1612900"/>
          </a:xfrm>
          <a:prstGeom prst="rect">
            <a:avLst/>
          </a:prstGeom>
        </p:spPr>
      </p:pic>
      <p:pic>
        <p:nvPicPr>
          <p:cNvPr id="5" name="Picture 4" descr="Screen Shot 2012-12-11 at 8.52.07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33764" y="6849322"/>
            <a:ext cx="2667000" cy="1612900"/>
          </a:xfrm>
          <a:prstGeom prst="rect">
            <a:avLst/>
          </a:prstGeom>
        </p:spPr>
      </p:pic>
    </p:spTree>
    <p:extLst>
      <p:ext uri="{BB962C8B-B14F-4D97-AF65-F5344CB8AC3E}">
        <p14:creationId xmlns:p14="http://schemas.microsoft.com/office/powerpoint/2010/main" val="19619406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74916" y="360573"/>
            <a:ext cx="6914884" cy="7263525"/>
          </a:xfrm>
          <a:prstGeom prst="rect">
            <a:avLst/>
          </a:prstGeom>
          <a:noFill/>
        </p:spPr>
        <p:txBody>
          <a:bodyPr wrap="square" rtlCol="0">
            <a:spAutoFit/>
          </a:bodyPr>
          <a:lstStyle/>
          <a:p>
            <a:pPr fontAlgn="t"/>
            <a:r>
              <a:rPr lang="en-US" sz="1400" b="1" dirty="0">
                <a:solidFill>
                  <a:srgbClr val="FF0000"/>
                </a:solidFill>
                <a:latin typeface="Fanwood"/>
                <a:cs typeface="Fanwood"/>
              </a:rPr>
              <a:t>Overview</a:t>
            </a:r>
            <a:endParaRPr lang="en-US" sz="1400" dirty="0">
              <a:solidFill>
                <a:srgbClr val="FF0000"/>
              </a:solidFill>
              <a:latin typeface="Fanwood"/>
              <a:cs typeface="Fanwood"/>
            </a:endParaRPr>
          </a:p>
          <a:p>
            <a:pPr fontAlgn="t"/>
            <a:r>
              <a:rPr lang="en-US" sz="1200" dirty="0">
                <a:latin typeface="Fanwood"/>
                <a:cs typeface="Fanwood"/>
              </a:rPr>
              <a:t>This module familiarizes participants with the numerous points of view from which any situation can be understood. Focusing on the particular case of the “Kissing Couple” during the Vancouver riots of 2011, participants view and assess several videos, photos, and news articles in their explorations of the topic, and consider the importance of evaluating multiple sources and perspectives when developing an opinion of cases discussed online and in news media. </a:t>
            </a:r>
          </a:p>
          <a:p>
            <a:pPr fontAlgn="t"/>
            <a:endParaRPr lang="en-US" sz="1400" b="1" dirty="0" smtClean="0">
              <a:solidFill>
                <a:srgbClr val="FF0000"/>
              </a:solidFill>
              <a:latin typeface="Fanwood"/>
              <a:cs typeface="Fanwood"/>
            </a:endParaRPr>
          </a:p>
          <a:p>
            <a:pPr fontAlgn="t"/>
            <a:r>
              <a:rPr lang="en-US" sz="1400" b="1" dirty="0" smtClean="0">
                <a:solidFill>
                  <a:srgbClr val="FF0000"/>
                </a:solidFill>
                <a:latin typeface="Fanwood"/>
                <a:cs typeface="Fanwood"/>
              </a:rPr>
              <a:t>Objectives</a:t>
            </a:r>
            <a:endParaRPr lang="en-US" sz="1400" dirty="0">
              <a:solidFill>
                <a:srgbClr val="FF0000"/>
              </a:solidFill>
              <a:latin typeface="Fanwood"/>
              <a:cs typeface="Fanwood"/>
            </a:endParaRPr>
          </a:p>
          <a:p>
            <a:pPr fontAlgn="t"/>
            <a:r>
              <a:rPr lang="en-US" sz="1200" smtClean="0">
                <a:latin typeface="Fanwood"/>
                <a:cs typeface="Fanwood"/>
              </a:rPr>
              <a:t>Particpants </a:t>
            </a:r>
            <a:r>
              <a:rPr lang="en-US" sz="1200" dirty="0" smtClean="0">
                <a:latin typeface="Fanwood"/>
                <a:cs typeface="Fanwood"/>
              </a:rPr>
              <a:t>will be able to:</a:t>
            </a:r>
          </a:p>
          <a:p>
            <a:pPr marL="171450" indent="-171450" fontAlgn="t">
              <a:buFont typeface="Arial"/>
              <a:buChar char="•"/>
            </a:pPr>
            <a:r>
              <a:rPr lang="en-US" sz="1200" dirty="0">
                <a:latin typeface="Fanwood"/>
                <a:cs typeface="Fanwood"/>
              </a:rPr>
              <a:t>U</a:t>
            </a:r>
            <a:r>
              <a:rPr lang="en-US" sz="1200" dirty="0" smtClean="0">
                <a:latin typeface="Fanwood"/>
                <a:cs typeface="Fanwood"/>
              </a:rPr>
              <a:t>nderstand </a:t>
            </a:r>
            <a:r>
              <a:rPr lang="en-US" sz="1200" dirty="0">
                <a:latin typeface="Fanwood"/>
                <a:cs typeface="Fanwood"/>
              </a:rPr>
              <a:t>how news stories can be told from different points of view by highlighting or omitting certain characters and facts.</a:t>
            </a:r>
          </a:p>
          <a:p>
            <a:pPr marL="171450" indent="-171450" fontAlgn="t">
              <a:buFont typeface="Arial"/>
              <a:buChar char="•"/>
            </a:pPr>
            <a:r>
              <a:rPr lang="en-US" sz="1200" dirty="0">
                <a:latin typeface="Fanwood"/>
                <a:cs typeface="Fanwood"/>
              </a:rPr>
              <a:t>A</a:t>
            </a:r>
            <a:r>
              <a:rPr lang="en-US" sz="1200" dirty="0" smtClean="0">
                <a:latin typeface="Fanwood"/>
                <a:cs typeface="Fanwood"/>
              </a:rPr>
              <a:t>ppreciate </a:t>
            </a:r>
            <a:r>
              <a:rPr lang="en-US" sz="1200" dirty="0">
                <a:latin typeface="Fanwood"/>
                <a:cs typeface="Fanwood"/>
              </a:rPr>
              <a:t>the importance of taking different points of view into account when trying to reconstruct or investigate an event.</a:t>
            </a:r>
          </a:p>
          <a:p>
            <a:pPr marL="171450" indent="-171450" fontAlgn="t">
              <a:buFont typeface="Arial"/>
              <a:buChar char="•"/>
            </a:pPr>
            <a:r>
              <a:rPr lang="en-US" sz="1200" dirty="0">
                <a:latin typeface="Fanwood"/>
                <a:cs typeface="Fanwood"/>
              </a:rPr>
              <a:t>L</a:t>
            </a:r>
            <a:r>
              <a:rPr lang="en-US" sz="1200" dirty="0" smtClean="0">
                <a:latin typeface="Fanwood"/>
                <a:cs typeface="Fanwood"/>
              </a:rPr>
              <a:t>earn </a:t>
            </a:r>
            <a:r>
              <a:rPr lang="en-US" sz="1200" dirty="0">
                <a:latin typeface="Fanwood"/>
                <a:cs typeface="Fanwood"/>
              </a:rPr>
              <a:t>how to distinguish between the points of view in different sources of information and develop competencies with selecting and filtering sources for applied purposes.</a:t>
            </a:r>
          </a:p>
          <a:p>
            <a:pPr fontAlgn="t"/>
            <a:endParaRPr lang="en-US" sz="1400" b="1" dirty="0" smtClean="0">
              <a:solidFill>
                <a:srgbClr val="FF0000"/>
              </a:solidFill>
              <a:latin typeface="Fanwood"/>
              <a:cs typeface="Fanwood"/>
            </a:endParaRPr>
          </a:p>
          <a:p>
            <a:pPr fontAlgn="t"/>
            <a:r>
              <a:rPr lang="en-US" sz="1400" b="1" dirty="0" smtClean="0">
                <a:solidFill>
                  <a:srgbClr val="FF0000"/>
                </a:solidFill>
                <a:latin typeface="Fanwood"/>
                <a:cs typeface="Fanwood"/>
              </a:rPr>
              <a:t>Age</a:t>
            </a:r>
            <a:r>
              <a:rPr lang="en-US" sz="1400" b="1" dirty="0">
                <a:solidFill>
                  <a:srgbClr val="FF0000"/>
                </a:solidFill>
                <a:latin typeface="Fanwood"/>
                <a:cs typeface="Fanwood"/>
              </a:rPr>
              <a:t>/Grade</a:t>
            </a:r>
            <a:endParaRPr lang="en-US" sz="1400" dirty="0">
              <a:solidFill>
                <a:srgbClr val="FF0000"/>
              </a:solidFill>
              <a:latin typeface="Fanwood"/>
              <a:cs typeface="Fanwood"/>
            </a:endParaRPr>
          </a:p>
          <a:p>
            <a:pPr fontAlgn="t"/>
            <a:r>
              <a:rPr lang="en-US" sz="1200" dirty="0">
                <a:latin typeface="Fanwood"/>
                <a:cs typeface="Fanwood"/>
              </a:rPr>
              <a:t>13-18 years old</a:t>
            </a:r>
          </a:p>
          <a:p>
            <a:pPr fontAlgn="t"/>
            <a:r>
              <a:rPr lang="en-US" sz="1200" dirty="0">
                <a:latin typeface="Fanwood"/>
                <a:cs typeface="Fanwood"/>
              </a:rPr>
              <a:t>Grades 8-12</a:t>
            </a:r>
          </a:p>
          <a:p>
            <a:pPr fontAlgn="t"/>
            <a:endParaRPr lang="en-US" sz="1400" b="1" dirty="0">
              <a:solidFill>
                <a:srgbClr val="FF0000"/>
              </a:solidFill>
              <a:latin typeface="Fanwood"/>
              <a:cs typeface="Fanwood"/>
            </a:endParaRPr>
          </a:p>
          <a:p>
            <a:pPr fontAlgn="t"/>
            <a:r>
              <a:rPr lang="en-US" sz="1400" b="1" dirty="0" smtClean="0">
                <a:solidFill>
                  <a:srgbClr val="FF0000"/>
                </a:solidFill>
                <a:latin typeface="Fanwood"/>
                <a:cs typeface="Fanwood"/>
              </a:rPr>
              <a:t>Audience</a:t>
            </a:r>
            <a:endParaRPr lang="en-US" sz="1400" dirty="0">
              <a:solidFill>
                <a:srgbClr val="FF0000"/>
              </a:solidFill>
              <a:latin typeface="Fanwood"/>
              <a:cs typeface="Fanwood"/>
            </a:endParaRPr>
          </a:p>
          <a:p>
            <a:pPr fontAlgn="t"/>
            <a:r>
              <a:rPr lang="en-US" sz="1200" dirty="0">
                <a:latin typeface="Fanwood"/>
                <a:cs typeface="Fanwood"/>
              </a:rPr>
              <a:t>Entry level and up (no experience necessary)</a:t>
            </a:r>
          </a:p>
          <a:p>
            <a:pPr fontAlgn="t"/>
            <a:endParaRPr lang="en-US" sz="1400" b="1" dirty="0" smtClean="0">
              <a:solidFill>
                <a:srgbClr val="FF0000"/>
              </a:solidFill>
              <a:latin typeface="Fanwood"/>
              <a:cs typeface="Fanwood"/>
            </a:endParaRPr>
          </a:p>
          <a:p>
            <a:pPr fontAlgn="t"/>
            <a:r>
              <a:rPr lang="en-US" sz="1400" b="1" dirty="0" smtClean="0">
                <a:solidFill>
                  <a:srgbClr val="FF0000"/>
                </a:solidFill>
                <a:latin typeface="Fanwood"/>
                <a:cs typeface="Fanwood"/>
              </a:rPr>
              <a:t>Duration</a:t>
            </a:r>
            <a:endParaRPr lang="en-US" sz="1400" dirty="0">
              <a:solidFill>
                <a:srgbClr val="FF0000"/>
              </a:solidFill>
              <a:latin typeface="Fanwood"/>
              <a:cs typeface="Fanwood"/>
            </a:endParaRPr>
          </a:p>
          <a:p>
            <a:pPr fontAlgn="t"/>
            <a:r>
              <a:rPr lang="en-US" sz="1200" b="1" dirty="0">
                <a:latin typeface="Fanwood"/>
                <a:cs typeface="Fanwood"/>
              </a:rPr>
              <a:t>80 minutes</a:t>
            </a:r>
          </a:p>
          <a:p>
            <a:pPr marL="171450" indent="-171450" fontAlgn="t">
              <a:buFont typeface="Arial"/>
              <a:buChar char="•"/>
            </a:pPr>
            <a:r>
              <a:rPr lang="en-US" sz="1200" dirty="0">
                <a:latin typeface="Fanwood"/>
                <a:cs typeface="Fanwood"/>
              </a:rPr>
              <a:t>What is Point of View (25 minutes)</a:t>
            </a:r>
          </a:p>
          <a:p>
            <a:pPr marL="171450" indent="-171450" fontAlgn="t">
              <a:buFont typeface="Arial"/>
              <a:buChar char="•"/>
            </a:pPr>
            <a:r>
              <a:rPr lang="en-US" sz="1200" dirty="0">
                <a:latin typeface="Fanwood"/>
                <a:cs typeface="Fanwood"/>
              </a:rPr>
              <a:t>Video Footage (20 minutes)</a:t>
            </a:r>
          </a:p>
          <a:p>
            <a:pPr marL="171450" indent="-171450" fontAlgn="t">
              <a:buFont typeface="Arial"/>
              <a:buChar char="•"/>
            </a:pPr>
            <a:r>
              <a:rPr lang="en-US" sz="1200" dirty="0">
                <a:latin typeface="Fanwood"/>
                <a:cs typeface="Fanwood"/>
              </a:rPr>
              <a:t>Newspaper Articles (20 minutes)</a:t>
            </a:r>
          </a:p>
          <a:p>
            <a:pPr marL="171450" indent="-171450" fontAlgn="t">
              <a:buFont typeface="Arial"/>
              <a:buChar char="•"/>
            </a:pPr>
            <a:r>
              <a:rPr lang="en-US" sz="1200" dirty="0">
                <a:latin typeface="Fanwood"/>
                <a:cs typeface="Fanwood"/>
              </a:rPr>
              <a:t>Closing Activity (15 minutes)</a:t>
            </a:r>
          </a:p>
          <a:p>
            <a:pPr fontAlgn="t"/>
            <a:endParaRPr lang="en-US" sz="1400" b="1" dirty="0" smtClean="0">
              <a:solidFill>
                <a:srgbClr val="FF0000"/>
              </a:solidFill>
              <a:latin typeface="Fanwood"/>
              <a:cs typeface="Fanwood"/>
            </a:endParaRPr>
          </a:p>
          <a:p>
            <a:pPr fontAlgn="t"/>
            <a:r>
              <a:rPr lang="en-US" sz="1400" b="1" dirty="0" smtClean="0">
                <a:solidFill>
                  <a:srgbClr val="FF0000"/>
                </a:solidFill>
                <a:latin typeface="Fanwood"/>
                <a:cs typeface="Fanwood"/>
              </a:rPr>
              <a:t>Materials</a:t>
            </a:r>
            <a:endParaRPr lang="en-US" sz="1400" dirty="0">
              <a:solidFill>
                <a:srgbClr val="FF0000"/>
              </a:solidFill>
              <a:latin typeface="Fanwood"/>
              <a:cs typeface="Fanwood"/>
            </a:endParaRPr>
          </a:p>
          <a:p>
            <a:pPr marL="171450" indent="-171450" fontAlgn="t">
              <a:buFont typeface="Arial"/>
              <a:buChar char="•"/>
            </a:pPr>
            <a:r>
              <a:rPr lang="en-US" sz="1200" dirty="0">
                <a:latin typeface="Fanwood"/>
                <a:cs typeface="Fanwood"/>
              </a:rPr>
              <a:t>Computer/projector</a:t>
            </a:r>
          </a:p>
          <a:p>
            <a:pPr marL="171450" indent="-171450" fontAlgn="t">
              <a:buFont typeface="Arial"/>
              <a:buChar char="•"/>
            </a:pPr>
            <a:r>
              <a:rPr lang="en-US" sz="1200" dirty="0">
                <a:latin typeface="Fanwood"/>
                <a:cs typeface="Fanwood"/>
              </a:rPr>
              <a:t>Whiteboard</a:t>
            </a:r>
          </a:p>
          <a:p>
            <a:pPr marL="171450" indent="-171450" fontAlgn="t">
              <a:buFont typeface="Arial"/>
              <a:buChar char="•"/>
            </a:pPr>
            <a:r>
              <a:rPr lang="en-US" sz="1200" dirty="0">
                <a:latin typeface="Fanwood"/>
                <a:cs typeface="Fanwood"/>
              </a:rPr>
              <a:t>2x3 cutups of the couple photograph (2 of police, 2 of fans, 2 of couple). </a:t>
            </a:r>
            <a:r>
              <a:rPr lang="en-US" sz="1200" i="1" dirty="0" smtClean="0">
                <a:latin typeface="Fanwood"/>
                <a:cs typeface="Fanwood"/>
              </a:rPr>
              <a:t>See attached.</a:t>
            </a:r>
            <a:endParaRPr lang="en-US" sz="1200" dirty="0">
              <a:latin typeface="Fanwood"/>
              <a:cs typeface="Fanwood"/>
            </a:endParaRPr>
          </a:p>
          <a:p>
            <a:pPr marL="171450" indent="-171450" fontAlgn="t">
              <a:buFont typeface="Arial"/>
              <a:buChar char="•"/>
            </a:pPr>
            <a:r>
              <a:rPr lang="en-US" sz="1200" dirty="0">
                <a:latin typeface="Fanwood"/>
                <a:cs typeface="Fanwood"/>
              </a:rPr>
              <a:t>2-3 videos of different types on the topic (news reports, raw footage on </a:t>
            </a:r>
            <a:r>
              <a:rPr lang="en-US" sz="1200" dirty="0" err="1">
                <a:latin typeface="Fanwood"/>
                <a:cs typeface="Fanwood"/>
              </a:rPr>
              <a:t>Youtube</a:t>
            </a:r>
            <a:r>
              <a:rPr lang="en-US" sz="1200" dirty="0">
                <a:latin typeface="Fanwood"/>
                <a:cs typeface="Fanwood"/>
              </a:rPr>
              <a:t>, etc.). </a:t>
            </a:r>
            <a:r>
              <a:rPr lang="en-US" sz="1200" i="1" dirty="0" smtClean="0">
                <a:latin typeface="Fanwood"/>
                <a:cs typeface="Fanwood"/>
              </a:rPr>
              <a:t>See attached.</a:t>
            </a:r>
            <a:endParaRPr lang="en-US" sz="1200" dirty="0">
              <a:latin typeface="Fanwood"/>
              <a:cs typeface="Fanwood"/>
            </a:endParaRPr>
          </a:p>
          <a:p>
            <a:pPr marL="171450" indent="-171450" fontAlgn="t">
              <a:buFont typeface="Arial"/>
              <a:buChar char="•"/>
            </a:pPr>
            <a:r>
              <a:rPr lang="en-US" sz="1200" dirty="0">
                <a:latin typeface="Fanwood"/>
                <a:cs typeface="Fanwood"/>
              </a:rPr>
              <a:t>2 newspaper articles (</a:t>
            </a:r>
            <a:r>
              <a:rPr lang="en-US" sz="1200" i="1" dirty="0">
                <a:latin typeface="Fanwood"/>
                <a:cs typeface="Fanwood"/>
              </a:rPr>
              <a:t>Links included</a:t>
            </a:r>
            <a:r>
              <a:rPr lang="en-US" sz="1200" dirty="0">
                <a:latin typeface="Fanwood"/>
                <a:cs typeface="Fanwood"/>
              </a:rPr>
              <a:t>)</a:t>
            </a:r>
          </a:p>
          <a:p>
            <a:endParaRPr lang="en-US" sz="1200" dirty="0">
              <a:latin typeface="Fanwood"/>
              <a:cs typeface="Fanwood"/>
            </a:endParaRPr>
          </a:p>
        </p:txBody>
      </p:sp>
    </p:spTree>
    <p:extLst>
      <p:ext uri="{BB962C8B-B14F-4D97-AF65-F5344CB8AC3E}">
        <p14:creationId xmlns:p14="http://schemas.microsoft.com/office/powerpoint/2010/main" val="12293313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46379" y="439899"/>
            <a:ext cx="4224233" cy="954107"/>
          </a:xfrm>
          <a:prstGeom prst="rect">
            <a:avLst/>
          </a:prstGeom>
          <a:noFill/>
        </p:spPr>
        <p:txBody>
          <a:bodyPr wrap="none" rtlCol="0">
            <a:spAutoFit/>
          </a:bodyPr>
          <a:lstStyle/>
          <a:p>
            <a:r>
              <a:rPr lang="en-US" sz="3600" b="1" dirty="0" smtClean="0">
                <a:solidFill>
                  <a:srgbClr val="FF0000"/>
                </a:solidFill>
                <a:latin typeface="Fanwood"/>
                <a:cs typeface="Fanwood"/>
              </a:rPr>
              <a:t>What is Point of View?</a:t>
            </a:r>
          </a:p>
          <a:p>
            <a:r>
              <a:rPr lang="en-US" dirty="0" smtClean="0">
                <a:latin typeface="Fanwood"/>
                <a:cs typeface="Fanwood"/>
              </a:rPr>
              <a:t>(25 minutes)</a:t>
            </a:r>
            <a:endParaRPr lang="en-US" dirty="0">
              <a:latin typeface="Fanwood"/>
              <a:cs typeface="Fanwood"/>
            </a:endParaRPr>
          </a:p>
        </p:txBody>
      </p:sp>
      <p:sp>
        <p:nvSpPr>
          <p:cNvPr id="7" name="TextBox 6"/>
          <p:cNvSpPr txBox="1"/>
          <p:nvPr/>
        </p:nvSpPr>
        <p:spPr>
          <a:xfrm>
            <a:off x="346379" y="1460875"/>
            <a:ext cx="7070421" cy="5909308"/>
          </a:xfrm>
          <a:prstGeom prst="rect">
            <a:avLst/>
          </a:prstGeom>
          <a:noFill/>
        </p:spPr>
        <p:txBody>
          <a:bodyPr wrap="square" rtlCol="0">
            <a:spAutoFit/>
          </a:bodyPr>
          <a:lstStyle/>
          <a:p>
            <a:pPr algn="just"/>
            <a:r>
              <a:rPr lang="en-US" sz="1400" b="1" dirty="0" smtClean="0">
                <a:solidFill>
                  <a:srgbClr val="FF0000"/>
                </a:solidFill>
                <a:latin typeface="Fanwood"/>
                <a:cs typeface="Fanwood"/>
              </a:rPr>
              <a:t>Goal</a:t>
            </a:r>
            <a:r>
              <a:rPr lang="en-US" sz="1400" dirty="0" smtClean="0">
                <a:solidFill>
                  <a:srgbClr val="FF0000"/>
                </a:solidFill>
                <a:latin typeface="Fanwood"/>
                <a:cs typeface="Fanwood"/>
              </a:rPr>
              <a:t>: </a:t>
            </a:r>
            <a:r>
              <a:rPr lang="en-US" sz="1200" dirty="0" smtClean="0">
                <a:solidFill>
                  <a:srgbClr val="000000"/>
                </a:solidFill>
                <a:latin typeface="Fanwood"/>
                <a:cs typeface="Fanwood"/>
              </a:rPr>
              <a:t>To explore different points of view and how they affect what we understand of a story.</a:t>
            </a:r>
          </a:p>
          <a:p>
            <a:pPr algn="just"/>
            <a:endParaRPr lang="en-US" sz="1400" dirty="0" smtClean="0">
              <a:latin typeface="Fanwood"/>
              <a:cs typeface="Fanwood"/>
            </a:endParaRPr>
          </a:p>
          <a:p>
            <a:pPr algn="just"/>
            <a:r>
              <a:rPr lang="en-US" sz="1400" b="1" dirty="0" smtClean="0">
                <a:solidFill>
                  <a:srgbClr val="FF0000"/>
                </a:solidFill>
                <a:latin typeface="Fanwood"/>
                <a:cs typeface="Fanwood"/>
              </a:rPr>
              <a:t>Materials:</a:t>
            </a:r>
            <a:r>
              <a:rPr lang="en-US" sz="1400" dirty="0" smtClean="0">
                <a:solidFill>
                  <a:srgbClr val="FF0000"/>
                </a:solidFill>
                <a:latin typeface="Fanwood"/>
                <a:cs typeface="Fanwood"/>
              </a:rPr>
              <a:t> </a:t>
            </a:r>
            <a:r>
              <a:rPr lang="en-US" sz="1200" dirty="0" smtClean="0">
                <a:solidFill>
                  <a:srgbClr val="000000"/>
                </a:solidFill>
                <a:latin typeface="Fanwood"/>
                <a:cs typeface="Fanwood"/>
              </a:rPr>
              <a:t>2x3 cutups of the photograph (see below), pens/paper</a:t>
            </a:r>
            <a:endParaRPr lang="en-US" sz="1200" b="1" dirty="0" smtClean="0">
              <a:solidFill>
                <a:srgbClr val="000000"/>
              </a:solidFill>
              <a:latin typeface="Fanwood"/>
              <a:cs typeface="Fanwood"/>
            </a:endParaRPr>
          </a:p>
          <a:p>
            <a:pPr algn="just"/>
            <a:endParaRPr lang="en-US" sz="1200" b="1" dirty="0" smtClean="0">
              <a:solidFill>
                <a:srgbClr val="953735"/>
              </a:solidFill>
              <a:latin typeface="Fanwood"/>
              <a:cs typeface="Fanwood"/>
            </a:endParaRPr>
          </a:p>
          <a:p>
            <a:pPr algn="just"/>
            <a:r>
              <a:rPr lang="en-US" sz="1200" i="1" dirty="0" smtClean="0">
                <a:solidFill>
                  <a:srgbClr val="000000"/>
                </a:solidFill>
                <a:latin typeface="Fanwood"/>
                <a:cs typeface="Fanwood"/>
              </a:rPr>
              <a:t>[Divide participants into groups of 3-5. Give each group a different cut up of the photo.]</a:t>
            </a:r>
            <a:endParaRPr lang="en-US" sz="1200" i="1" dirty="0">
              <a:solidFill>
                <a:srgbClr val="000000"/>
              </a:solidFill>
              <a:latin typeface="Fanwood"/>
              <a:cs typeface="Fanwood"/>
            </a:endParaRPr>
          </a:p>
          <a:p>
            <a:pPr algn="just"/>
            <a:endParaRPr lang="en-US" sz="1200" b="1" dirty="0">
              <a:solidFill>
                <a:srgbClr val="953735"/>
              </a:solidFill>
              <a:latin typeface="Fanwood"/>
              <a:cs typeface="Fanwood"/>
            </a:endParaRPr>
          </a:p>
          <a:p>
            <a:pPr algn="just"/>
            <a:r>
              <a:rPr lang="en-US" sz="1400" b="1" dirty="0" smtClean="0">
                <a:solidFill>
                  <a:srgbClr val="FF0000"/>
                </a:solidFill>
                <a:latin typeface="Fanwood"/>
                <a:cs typeface="Fanwood"/>
              </a:rPr>
              <a:t>Say: </a:t>
            </a:r>
            <a:r>
              <a:rPr lang="en-US" sz="1200" dirty="0" smtClean="0">
                <a:solidFill>
                  <a:srgbClr val="000000"/>
                </a:solidFill>
                <a:latin typeface="Fanwood"/>
                <a:cs typeface="Fanwood"/>
              </a:rPr>
              <a:t>What is happening in this photograph? Work in your group to create a short paragraph or list of facts. Remember to keep these questions in mind:</a:t>
            </a:r>
          </a:p>
          <a:p>
            <a:pPr marL="171450" indent="-171450" algn="just">
              <a:buFont typeface="Arial"/>
              <a:buChar char="•"/>
            </a:pPr>
            <a:r>
              <a:rPr lang="en-US" sz="1200" dirty="0" smtClean="0">
                <a:solidFill>
                  <a:srgbClr val="000000"/>
                </a:solidFill>
                <a:latin typeface="Fanwood"/>
                <a:cs typeface="Fanwood"/>
              </a:rPr>
              <a:t>What is happening?</a:t>
            </a:r>
          </a:p>
          <a:p>
            <a:pPr marL="171450" indent="-171450" algn="just">
              <a:buFont typeface="Arial"/>
              <a:buChar char="•"/>
            </a:pPr>
            <a:r>
              <a:rPr lang="en-US" sz="1200" dirty="0" smtClean="0">
                <a:solidFill>
                  <a:srgbClr val="000000"/>
                </a:solidFill>
                <a:latin typeface="Fanwood"/>
                <a:cs typeface="Fanwood"/>
              </a:rPr>
              <a:t>Who is involved?</a:t>
            </a:r>
          </a:p>
          <a:p>
            <a:pPr marL="171450" indent="-171450" algn="just">
              <a:buFont typeface="Arial"/>
              <a:buChar char="•"/>
            </a:pPr>
            <a:r>
              <a:rPr lang="en-US" sz="1200" dirty="0" smtClean="0">
                <a:solidFill>
                  <a:srgbClr val="000000"/>
                </a:solidFill>
                <a:latin typeface="Fanwood"/>
                <a:cs typeface="Fanwood"/>
              </a:rPr>
              <a:t>Why? When? Where?</a:t>
            </a:r>
          </a:p>
          <a:p>
            <a:pPr algn="just"/>
            <a:endParaRPr lang="en-US" sz="1400" b="1" dirty="0" smtClean="0">
              <a:solidFill>
                <a:schemeClr val="accent2">
                  <a:lumMod val="75000"/>
                </a:schemeClr>
              </a:solidFill>
              <a:latin typeface="Fanwood"/>
              <a:cs typeface="Fanwood"/>
            </a:endParaRPr>
          </a:p>
          <a:p>
            <a:pPr algn="just"/>
            <a:r>
              <a:rPr lang="en-US" sz="1200" i="1" dirty="0" smtClean="0">
                <a:solidFill>
                  <a:srgbClr val="000000"/>
                </a:solidFill>
                <a:latin typeface="Fanwood"/>
                <a:cs typeface="Fanwood"/>
              </a:rPr>
              <a:t>[Ask participants to present their stories. Write down on the board the different answers and discuss briefly that there are different participants involved in the event. The protesters, the kissing couple, and the police each have a specific view of the event.]</a:t>
            </a:r>
          </a:p>
          <a:p>
            <a:pPr algn="just"/>
            <a:endParaRPr lang="en-US" sz="1200" i="1" dirty="0">
              <a:solidFill>
                <a:srgbClr val="000000"/>
              </a:solidFill>
              <a:latin typeface="Fanwood"/>
              <a:cs typeface="Fanwood"/>
            </a:endParaRPr>
          </a:p>
          <a:p>
            <a:pPr algn="just"/>
            <a:r>
              <a:rPr lang="en-US" sz="1400" b="1" dirty="0" smtClean="0">
                <a:solidFill>
                  <a:srgbClr val="FF0000"/>
                </a:solidFill>
                <a:latin typeface="Fanwood"/>
                <a:cs typeface="Fanwood"/>
              </a:rPr>
              <a:t>Say: </a:t>
            </a:r>
            <a:r>
              <a:rPr lang="en-US" sz="1200" b="1" dirty="0" smtClean="0">
                <a:solidFill>
                  <a:srgbClr val="000000"/>
                </a:solidFill>
                <a:latin typeface="Fanwood"/>
                <a:cs typeface="Fanwood"/>
              </a:rPr>
              <a:t>The different understandings of the event are what we call “points of view.” </a:t>
            </a:r>
            <a:r>
              <a:rPr lang="en-US" sz="1200" dirty="0" smtClean="0">
                <a:solidFill>
                  <a:srgbClr val="000000"/>
                </a:solidFill>
                <a:latin typeface="Fanwood"/>
                <a:cs typeface="Fanwood"/>
              </a:rPr>
              <a:t>How many different points of view did we just discuss?</a:t>
            </a:r>
          </a:p>
          <a:p>
            <a:pPr algn="just"/>
            <a:endParaRPr lang="en-US" sz="1200" b="1" dirty="0">
              <a:solidFill>
                <a:srgbClr val="000000"/>
              </a:solidFill>
              <a:latin typeface="Fanwood"/>
              <a:cs typeface="Fanwood"/>
            </a:endParaRPr>
          </a:p>
          <a:p>
            <a:pPr algn="just"/>
            <a:r>
              <a:rPr lang="en-US" sz="1200" i="1" dirty="0" smtClean="0">
                <a:solidFill>
                  <a:srgbClr val="000000"/>
                </a:solidFill>
                <a:latin typeface="Fanwood"/>
                <a:cs typeface="Fanwood"/>
              </a:rPr>
              <a:t>[Show the picture as a whole and contextualize the event, telling participants that it happened after the final game of the Hockey Stanley Cup 2011 in Vancouver, after the Boston Bruins beat the Vancouver Canucks. This picture was taken on June 15 by Richard Lam of Getty Images, while the riots were occurring.]</a:t>
            </a:r>
          </a:p>
          <a:p>
            <a:pPr algn="just"/>
            <a:endParaRPr lang="en-US" sz="1200" i="1" dirty="0">
              <a:solidFill>
                <a:srgbClr val="000000"/>
              </a:solidFill>
              <a:latin typeface="Fanwood"/>
              <a:cs typeface="Fanwood"/>
            </a:endParaRPr>
          </a:p>
          <a:p>
            <a:pPr algn="just"/>
            <a:r>
              <a:rPr lang="en-US" sz="1400" b="1" dirty="0" smtClean="0">
                <a:solidFill>
                  <a:srgbClr val="FF0000"/>
                </a:solidFill>
                <a:latin typeface="Fanwood"/>
                <a:cs typeface="Fanwood"/>
              </a:rPr>
              <a:t>Say: </a:t>
            </a:r>
            <a:endParaRPr lang="en-US" sz="1200" dirty="0">
              <a:solidFill>
                <a:srgbClr val="FF0000"/>
              </a:solidFill>
              <a:latin typeface="Fanwood"/>
              <a:cs typeface="Fanwood"/>
            </a:endParaRPr>
          </a:p>
          <a:p>
            <a:pPr marL="171450" indent="-171450" algn="just">
              <a:buFont typeface="Arial"/>
              <a:buChar char="•"/>
            </a:pPr>
            <a:r>
              <a:rPr lang="en-US" sz="1200" dirty="0" smtClean="0">
                <a:solidFill>
                  <a:srgbClr val="000000"/>
                </a:solidFill>
                <a:latin typeface="Fanwood"/>
                <a:cs typeface="Fanwood"/>
              </a:rPr>
              <a:t>When you see the picture as a whole, do you get a more complete picture of what happened?</a:t>
            </a:r>
          </a:p>
          <a:p>
            <a:pPr marL="171450" indent="-171450" algn="just">
              <a:buFont typeface="Arial"/>
              <a:buChar char="•"/>
            </a:pPr>
            <a:r>
              <a:rPr lang="en-US" sz="1200" dirty="0" smtClean="0">
                <a:solidFill>
                  <a:srgbClr val="000000"/>
                </a:solidFill>
                <a:latin typeface="Fanwood"/>
                <a:cs typeface="Fanwood"/>
              </a:rPr>
              <a:t>What do you think was going on?</a:t>
            </a:r>
          </a:p>
          <a:p>
            <a:pPr marL="171450" indent="-171450" algn="just">
              <a:buFont typeface="Arial"/>
              <a:buChar char="•"/>
            </a:pPr>
            <a:r>
              <a:rPr lang="en-US" sz="1200" dirty="0" smtClean="0">
                <a:solidFill>
                  <a:srgbClr val="000000"/>
                </a:solidFill>
                <a:latin typeface="Fanwood"/>
                <a:cs typeface="Fanwood"/>
              </a:rPr>
              <a:t>What happened?</a:t>
            </a:r>
          </a:p>
          <a:p>
            <a:pPr marL="171450" indent="-171450" algn="just">
              <a:buFont typeface="Arial"/>
              <a:buChar char="•"/>
            </a:pPr>
            <a:r>
              <a:rPr lang="en-US" sz="1200" dirty="0" smtClean="0">
                <a:solidFill>
                  <a:srgbClr val="000000"/>
                </a:solidFill>
                <a:latin typeface="Fanwood"/>
                <a:cs typeface="Fanwood"/>
              </a:rPr>
              <a:t>Why did the riots occur?</a:t>
            </a:r>
            <a:endParaRPr lang="en-US" sz="1200" dirty="0">
              <a:solidFill>
                <a:srgbClr val="000000"/>
              </a:solidFill>
              <a:latin typeface="Fanwood"/>
              <a:cs typeface="Fanwood"/>
            </a:endParaRPr>
          </a:p>
          <a:p>
            <a:pPr algn="just"/>
            <a:endParaRPr lang="en-US" sz="1400" dirty="0">
              <a:solidFill>
                <a:schemeClr val="accent2">
                  <a:lumMod val="75000"/>
                </a:schemeClr>
              </a:solidFill>
              <a:latin typeface="Fanwood"/>
              <a:cs typeface="Fanwood"/>
            </a:endParaRPr>
          </a:p>
          <a:p>
            <a:pPr algn="just"/>
            <a:endParaRPr lang="en-US" sz="1200" dirty="0">
              <a:latin typeface="Fanwood"/>
              <a:cs typeface="Fanwood"/>
            </a:endParaRPr>
          </a:p>
        </p:txBody>
      </p:sp>
    </p:spTree>
    <p:extLst>
      <p:ext uri="{BB962C8B-B14F-4D97-AF65-F5344CB8AC3E}">
        <p14:creationId xmlns:p14="http://schemas.microsoft.com/office/powerpoint/2010/main" val="3983178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46379" y="439899"/>
            <a:ext cx="2710999" cy="954107"/>
          </a:xfrm>
          <a:prstGeom prst="rect">
            <a:avLst/>
          </a:prstGeom>
          <a:noFill/>
        </p:spPr>
        <p:txBody>
          <a:bodyPr wrap="none" rtlCol="0">
            <a:spAutoFit/>
          </a:bodyPr>
          <a:lstStyle/>
          <a:p>
            <a:r>
              <a:rPr lang="en-US" sz="3600" b="1" dirty="0" smtClean="0">
                <a:solidFill>
                  <a:srgbClr val="FF0000"/>
                </a:solidFill>
                <a:latin typeface="Fanwood"/>
                <a:cs typeface="Fanwood"/>
              </a:rPr>
              <a:t>Video Footage</a:t>
            </a:r>
          </a:p>
          <a:p>
            <a:r>
              <a:rPr lang="en-US" dirty="0" smtClean="0">
                <a:latin typeface="Fanwood"/>
                <a:cs typeface="Fanwood"/>
              </a:rPr>
              <a:t>(20 minutes)</a:t>
            </a:r>
            <a:endParaRPr lang="en-US" dirty="0">
              <a:latin typeface="Fanwood"/>
              <a:cs typeface="Fanwood"/>
            </a:endParaRPr>
          </a:p>
        </p:txBody>
      </p:sp>
      <p:sp>
        <p:nvSpPr>
          <p:cNvPr id="7" name="TextBox 6"/>
          <p:cNvSpPr txBox="1"/>
          <p:nvPr/>
        </p:nvSpPr>
        <p:spPr>
          <a:xfrm>
            <a:off x="346378" y="1460875"/>
            <a:ext cx="7101269" cy="6986526"/>
          </a:xfrm>
          <a:prstGeom prst="rect">
            <a:avLst/>
          </a:prstGeom>
          <a:noFill/>
        </p:spPr>
        <p:txBody>
          <a:bodyPr wrap="square" rtlCol="0">
            <a:spAutoFit/>
          </a:bodyPr>
          <a:lstStyle/>
          <a:p>
            <a:pPr algn="just"/>
            <a:r>
              <a:rPr lang="en-US" sz="1400" b="1" dirty="0" smtClean="0">
                <a:solidFill>
                  <a:srgbClr val="FF0000"/>
                </a:solidFill>
                <a:latin typeface="Fanwood"/>
                <a:cs typeface="Fanwood"/>
              </a:rPr>
              <a:t>Goal</a:t>
            </a:r>
            <a:r>
              <a:rPr lang="en-US" sz="1400" dirty="0" smtClean="0">
                <a:solidFill>
                  <a:srgbClr val="FF0000"/>
                </a:solidFill>
                <a:latin typeface="Fanwood"/>
                <a:cs typeface="Fanwood"/>
              </a:rPr>
              <a:t>: </a:t>
            </a:r>
            <a:r>
              <a:rPr lang="en-US" sz="1200" dirty="0" smtClean="0">
                <a:solidFill>
                  <a:srgbClr val="000000"/>
                </a:solidFill>
                <a:latin typeface="Fanwood"/>
                <a:cs typeface="Fanwood"/>
              </a:rPr>
              <a:t>To explore this idea of perspective through another form of media - video.</a:t>
            </a:r>
          </a:p>
          <a:p>
            <a:pPr algn="just"/>
            <a:endParaRPr lang="en-US" sz="1400" dirty="0" smtClean="0">
              <a:solidFill>
                <a:srgbClr val="FF0000"/>
              </a:solidFill>
              <a:latin typeface="Fanwood"/>
              <a:cs typeface="Fanwood"/>
            </a:endParaRPr>
          </a:p>
          <a:p>
            <a:pPr algn="just"/>
            <a:r>
              <a:rPr lang="en-US" sz="1400" b="1" dirty="0" smtClean="0">
                <a:solidFill>
                  <a:srgbClr val="FF0000"/>
                </a:solidFill>
                <a:latin typeface="Fanwood"/>
                <a:cs typeface="Fanwood"/>
              </a:rPr>
              <a:t>Materials:</a:t>
            </a:r>
            <a:r>
              <a:rPr lang="en-US" sz="1400" dirty="0" smtClean="0">
                <a:solidFill>
                  <a:srgbClr val="FF0000"/>
                </a:solidFill>
                <a:latin typeface="Fanwood"/>
                <a:cs typeface="Fanwood"/>
              </a:rPr>
              <a:t> </a:t>
            </a:r>
            <a:r>
              <a:rPr lang="en-US" sz="1200" dirty="0" smtClean="0">
                <a:solidFill>
                  <a:srgbClr val="000000"/>
                </a:solidFill>
                <a:latin typeface="Fanwood"/>
                <a:cs typeface="Fanwood"/>
              </a:rPr>
              <a:t>Links to YouTube videos.</a:t>
            </a:r>
            <a:endParaRPr lang="en-US" sz="1200" b="1" dirty="0" smtClean="0">
              <a:solidFill>
                <a:srgbClr val="000000"/>
              </a:solidFill>
              <a:latin typeface="Fanwood"/>
              <a:cs typeface="Fanwood"/>
            </a:endParaRPr>
          </a:p>
          <a:p>
            <a:pPr algn="just"/>
            <a:endParaRPr lang="en-US" sz="1200" b="1" dirty="0">
              <a:solidFill>
                <a:srgbClr val="953735"/>
              </a:solidFill>
              <a:latin typeface="Fanwood"/>
              <a:cs typeface="Fanwood"/>
            </a:endParaRPr>
          </a:p>
          <a:p>
            <a:pPr algn="just"/>
            <a:r>
              <a:rPr lang="en-US" sz="1400" b="1" dirty="0" smtClean="0">
                <a:solidFill>
                  <a:srgbClr val="FF0000"/>
                </a:solidFill>
                <a:latin typeface="Fanwood"/>
                <a:cs typeface="Fanwood"/>
              </a:rPr>
              <a:t>Say: </a:t>
            </a:r>
            <a:r>
              <a:rPr lang="en-US" sz="1200" dirty="0" smtClean="0">
                <a:solidFill>
                  <a:srgbClr val="000000"/>
                </a:solidFill>
                <a:latin typeface="Fanwood"/>
                <a:cs typeface="Fanwood"/>
              </a:rPr>
              <a:t>Other media also discussed this picture. They were intrigued by this image and were wondering the same thing that you are: Why was this couple making out in the street under these circumstances? This picture was shared on different social media networks internationally. Different people were trying to explain what was going on. Many different videos were shared on YouTube. Let’s take a closer look at some of them.</a:t>
            </a:r>
          </a:p>
          <a:p>
            <a:pPr algn="just"/>
            <a:endParaRPr lang="en-US" sz="1200" dirty="0">
              <a:solidFill>
                <a:srgbClr val="000000"/>
              </a:solidFill>
              <a:latin typeface="Fanwood"/>
              <a:cs typeface="Fanwood"/>
            </a:endParaRPr>
          </a:p>
          <a:p>
            <a:pPr algn="just"/>
            <a:r>
              <a:rPr lang="en-US" sz="1200" dirty="0" smtClean="0">
                <a:solidFill>
                  <a:srgbClr val="000000"/>
                </a:solidFill>
                <a:latin typeface="Fanwood"/>
                <a:cs typeface="Fanwood"/>
              </a:rPr>
              <a:t>The first video deals with the perspective of </a:t>
            </a:r>
            <a:r>
              <a:rPr lang="en-US" sz="1200" b="1" dirty="0" smtClean="0">
                <a:solidFill>
                  <a:srgbClr val="000000"/>
                </a:solidFill>
                <a:latin typeface="Fanwood"/>
                <a:cs typeface="Fanwood"/>
              </a:rPr>
              <a:t>two reporters</a:t>
            </a:r>
            <a:r>
              <a:rPr lang="en-US" sz="1200" dirty="0" smtClean="0">
                <a:solidFill>
                  <a:srgbClr val="000000"/>
                </a:solidFill>
                <a:latin typeface="Fanwood"/>
                <a:cs typeface="Fanwood"/>
              </a:rPr>
              <a:t>.</a:t>
            </a:r>
          </a:p>
          <a:p>
            <a:pPr algn="just"/>
            <a:r>
              <a:rPr lang="en-US" sz="1200" dirty="0" smtClean="0">
                <a:solidFill>
                  <a:srgbClr val="000000"/>
                </a:solidFill>
                <a:latin typeface="Fanwood"/>
                <a:cs typeface="Fanwood"/>
                <a:hlinkClick r:id="rId2"/>
              </a:rPr>
              <a:t>http://www.youtube.com/watch?v=kX29Tt5d2Is</a:t>
            </a:r>
            <a:endParaRPr lang="en-US" sz="1200" dirty="0" smtClean="0">
              <a:solidFill>
                <a:srgbClr val="000000"/>
              </a:solidFill>
              <a:latin typeface="Fanwood"/>
              <a:cs typeface="Fanwood"/>
            </a:endParaRPr>
          </a:p>
          <a:p>
            <a:pPr algn="just"/>
            <a:endParaRPr lang="en-US" sz="1200" dirty="0">
              <a:solidFill>
                <a:srgbClr val="000000"/>
              </a:solidFill>
              <a:latin typeface="Fanwood"/>
              <a:cs typeface="Fanwood"/>
            </a:endParaRPr>
          </a:p>
          <a:p>
            <a:pPr algn="just"/>
            <a:r>
              <a:rPr lang="en-US" sz="1400" b="1" dirty="0" smtClean="0">
                <a:solidFill>
                  <a:srgbClr val="FF0000"/>
                </a:solidFill>
                <a:latin typeface="Fanwood"/>
                <a:cs typeface="Fanwood"/>
              </a:rPr>
              <a:t>Say: </a:t>
            </a:r>
            <a:r>
              <a:rPr lang="en-US" sz="1200" dirty="0" smtClean="0">
                <a:solidFill>
                  <a:srgbClr val="000000"/>
                </a:solidFill>
                <a:latin typeface="Fanwood"/>
                <a:cs typeface="Fanwood"/>
              </a:rPr>
              <a:t>While looking at this video, please try to answer the following questions:</a:t>
            </a:r>
          </a:p>
          <a:p>
            <a:pPr marL="171450" indent="-171450" algn="just">
              <a:buFont typeface="Arial"/>
              <a:buChar char="•"/>
            </a:pPr>
            <a:r>
              <a:rPr lang="en-US" sz="1200" dirty="0" smtClean="0">
                <a:solidFill>
                  <a:srgbClr val="000000"/>
                </a:solidFill>
                <a:latin typeface="Fanwood"/>
                <a:cs typeface="Fanwood"/>
              </a:rPr>
              <a:t>According to the news reporters, what is happening in the photograph?</a:t>
            </a:r>
          </a:p>
          <a:p>
            <a:pPr marL="171450" indent="-171450" algn="just">
              <a:buFont typeface="Arial"/>
              <a:buChar char="•"/>
            </a:pPr>
            <a:r>
              <a:rPr lang="en-US" sz="1200" dirty="0" smtClean="0">
                <a:solidFill>
                  <a:srgbClr val="000000"/>
                </a:solidFill>
                <a:latin typeface="Fanwood"/>
                <a:cs typeface="Fanwood"/>
              </a:rPr>
              <a:t>Where the reporters close to the event where the photograph was taken?</a:t>
            </a:r>
          </a:p>
          <a:p>
            <a:pPr marL="171450" indent="-171450" algn="just">
              <a:buFont typeface="Arial"/>
              <a:buChar char="•"/>
            </a:pPr>
            <a:endParaRPr lang="en-US" sz="1200" dirty="0">
              <a:solidFill>
                <a:srgbClr val="000000"/>
              </a:solidFill>
              <a:latin typeface="Fanwood"/>
              <a:cs typeface="Fanwood"/>
            </a:endParaRPr>
          </a:p>
          <a:p>
            <a:pPr algn="just"/>
            <a:r>
              <a:rPr lang="en-US" sz="1200" i="1" dirty="0" smtClean="0">
                <a:solidFill>
                  <a:srgbClr val="000000"/>
                </a:solidFill>
                <a:latin typeface="Fanwood"/>
                <a:cs typeface="Fanwood"/>
              </a:rPr>
              <a:t>[Ask participants to provide descriptive terms that make up the news story’s coverage of the image. Note that the reporters approach the photograph in various ways: comical, artistic, amusing, and concerning.]</a:t>
            </a:r>
          </a:p>
          <a:p>
            <a:pPr algn="just"/>
            <a:endParaRPr lang="en-US" sz="1200" i="1" dirty="0" smtClean="0">
              <a:solidFill>
                <a:srgbClr val="000000"/>
              </a:solidFill>
              <a:latin typeface="Fanwood"/>
              <a:cs typeface="Fanwood"/>
            </a:endParaRPr>
          </a:p>
          <a:p>
            <a:pPr algn="just"/>
            <a:r>
              <a:rPr lang="en-US" sz="1400" b="1" dirty="0" smtClean="0">
                <a:solidFill>
                  <a:srgbClr val="FF0000"/>
                </a:solidFill>
                <a:latin typeface="Fanwood"/>
                <a:cs typeface="Fanwood"/>
              </a:rPr>
              <a:t>Say: </a:t>
            </a:r>
          </a:p>
          <a:p>
            <a:pPr marL="285750" indent="-285750" algn="just">
              <a:buFont typeface="Arial"/>
              <a:buChar char="•"/>
            </a:pPr>
            <a:r>
              <a:rPr lang="en-US" sz="1200" dirty="0" smtClean="0">
                <a:solidFill>
                  <a:srgbClr val="000000"/>
                </a:solidFill>
                <a:latin typeface="Fanwood"/>
                <a:cs typeface="Fanwood"/>
              </a:rPr>
              <a:t>What is the narrative or story that the reporters are telling?</a:t>
            </a:r>
          </a:p>
          <a:p>
            <a:pPr marL="285750" indent="-285750" algn="just">
              <a:buFont typeface="Arial"/>
              <a:buChar char="•"/>
            </a:pPr>
            <a:r>
              <a:rPr lang="en-US" sz="1200" dirty="0" smtClean="0">
                <a:solidFill>
                  <a:srgbClr val="000000"/>
                </a:solidFill>
                <a:latin typeface="Fanwood"/>
                <a:cs typeface="Fanwood"/>
              </a:rPr>
              <a:t>How, or why, does the image get this type of a reaction from the reporters?</a:t>
            </a:r>
          </a:p>
          <a:p>
            <a:pPr marL="285750" indent="-285750" algn="just">
              <a:buFont typeface="Arial"/>
              <a:buChar char="•"/>
            </a:pPr>
            <a:r>
              <a:rPr lang="en-US" sz="1200" dirty="0" smtClean="0">
                <a:solidFill>
                  <a:srgbClr val="000000"/>
                </a:solidFill>
                <a:latin typeface="Fanwood"/>
                <a:cs typeface="Fanwood"/>
              </a:rPr>
              <a:t>What material did the reporters have to work with?</a:t>
            </a:r>
          </a:p>
          <a:p>
            <a:pPr marL="285750" indent="-285750" algn="just">
              <a:buFont typeface="Arial"/>
              <a:buChar char="•"/>
            </a:pPr>
            <a:r>
              <a:rPr lang="en-US" sz="1200" dirty="0" smtClean="0">
                <a:solidFill>
                  <a:srgbClr val="000000"/>
                </a:solidFill>
                <a:latin typeface="Fanwood"/>
                <a:cs typeface="Fanwood"/>
              </a:rPr>
              <a:t>Were the reporters on location when it happened?</a:t>
            </a:r>
          </a:p>
          <a:p>
            <a:pPr marL="285750" indent="-285750" algn="just">
              <a:buFont typeface="Arial"/>
              <a:buChar char="•"/>
            </a:pPr>
            <a:endParaRPr lang="en-US" sz="1200" dirty="0">
              <a:solidFill>
                <a:srgbClr val="000000"/>
              </a:solidFill>
              <a:latin typeface="Fanwood"/>
              <a:cs typeface="Fanwood"/>
            </a:endParaRPr>
          </a:p>
          <a:p>
            <a:pPr algn="just"/>
            <a:r>
              <a:rPr lang="en-US" sz="1400" b="1" dirty="0" smtClean="0">
                <a:solidFill>
                  <a:srgbClr val="FF0000"/>
                </a:solidFill>
                <a:latin typeface="Fanwood"/>
                <a:cs typeface="Fanwood"/>
              </a:rPr>
              <a:t>Say: </a:t>
            </a:r>
            <a:r>
              <a:rPr lang="en-US" sz="1200" dirty="0" smtClean="0">
                <a:solidFill>
                  <a:srgbClr val="000000"/>
                </a:solidFill>
                <a:latin typeface="Fanwood"/>
                <a:cs typeface="Fanwood"/>
              </a:rPr>
              <a:t>This second video is taken from the </a:t>
            </a:r>
            <a:r>
              <a:rPr lang="en-US" sz="1200" b="1" dirty="0" smtClean="0">
                <a:solidFill>
                  <a:srgbClr val="000000"/>
                </a:solidFill>
                <a:latin typeface="Fanwood"/>
                <a:cs typeface="Fanwood"/>
              </a:rPr>
              <a:t>point of view of an amateur videographer</a:t>
            </a:r>
            <a:r>
              <a:rPr lang="en-US" sz="1200" dirty="0" smtClean="0">
                <a:solidFill>
                  <a:srgbClr val="000000"/>
                </a:solidFill>
                <a:latin typeface="Fanwood"/>
                <a:cs typeface="Fanwood"/>
              </a:rPr>
              <a:t>, a bystander who was standing on the top of a building.</a:t>
            </a:r>
          </a:p>
          <a:p>
            <a:pPr algn="just"/>
            <a:r>
              <a:rPr lang="en-US" sz="1200" dirty="0" smtClean="0">
                <a:solidFill>
                  <a:srgbClr val="000000"/>
                </a:solidFill>
                <a:latin typeface="Fanwood"/>
                <a:cs typeface="Fanwood"/>
                <a:hlinkClick r:id="rId3"/>
              </a:rPr>
              <a:t>http://www.youtube.com/watch?v=30t3vhxSj9o</a:t>
            </a:r>
            <a:endParaRPr lang="en-US" sz="1200" dirty="0" smtClean="0">
              <a:solidFill>
                <a:srgbClr val="000000"/>
              </a:solidFill>
              <a:latin typeface="Fanwood"/>
              <a:cs typeface="Fanwood"/>
            </a:endParaRPr>
          </a:p>
          <a:p>
            <a:pPr algn="just"/>
            <a:endParaRPr lang="en-US" sz="1200" dirty="0" smtClean="0">
              <a:solidFill>
                <a:srgbClr val="000000"/>
              </a:solidFill>
              <a:latin typeface="Fanwood"/>
              <a:cs typeface="Fanwood"/>
            </a:endParaRPr>
          </a:p>
          <a:p>
            <a:pPr algn="just"/>
            <a:r>
              <a:rPr lang="en-US" sz="1400" b="1" dirty="0" smtClean="0">
                <a:solidFill>
                  <a:srgbClr val="FF0000"/>
                </a:solidFill>
                <a:latin typeface="Fanwood"/>
                <a:cs typeface="Fanwood"/>
              </a:rPr>
              <a:t>Say: </a:t>
            </a:r>
            <a:r>
              <a:rPr lang="en-US" sz="1200" dirty="0" smtClean="0">
                <a:solidFill>
                  <a:srgbClr val="000000"/>
                </a:solidFill>
                <a:latin typeface="Fanwood"/>
                <a:cs typeface="Fanwood"/>
              </a:rPr>
              <a:t>While looking at this video, please try to answer the following questions:</a:t>
            </a:r>
          </a:p>
          <a:p>
            <a:pPr marL="171450" indent="-171450" algn="just">
              <a:buFont typeface="Arial"/>
              <a:buChar char="•"/>
            </a:pPr>
            <a:r>
              <a:rPr lang="en-US" sz="1200" dirty="0" smtClean="0">
                <a:solidFill>
                  <a:srgbClr val="000000"/>
                </a:solidFill>
                <a:latin typeface="Fanwood"/>
                <a:cs typeface="Fanwood"/>
              </a:rPr>
              <a:t>Whose perspective is this (bystanders in a room)?</a:t>
            </a:r>
          </a:p>
          <a:p>
            <a:pPr marL="171450" indent="-171450" algn="just">
              <a:buFont typeface="Arial"/>
              <a:buChar char="•"/>
            </a:pPr>
            <a:r>
              <a:rPr lang="en-US" sz="1200" dirty="0" smtClean="0">
                <a:solidFill>
                  <a:srgbClr val="000000"/>
                </a:solidFill>
                <a:latin typeface="Fanwood"/>
                <a:cs typeface="Fanwood"/>
              </a:rPr>
              <a:t>What is happening in the video?</a:t>
            </a:r>
          </a:p>
          <a:p>
            <a:pPr marL="171450" indent="-171450" algn="just">
              <a:buFont typeface="Arial"/>
              <a:buChar char="•"/>
            </a:pPr>
            <a:r>
              <a:rPr lang="en-US" sz="1200" dirty="0" smtClean="0">
                <a:solidFill>
                  <a:srgbClr val="000000"/>
                </a:solidFill>
                <a:latin typeface="Fanwood"/>
                <a:cs typeface="Fanwood"/>
              </a:rPr>
              <a:t>How does the point of view of the amateur videographer change the story we talked about so far?</a:t>
            </a:r>
          </a:p>
          <a:p>
            <a:pPr marL="171450" indent="-171450" algn="just">
              <a:buFont typeface="Arial"/>
              <a:buChar char="•"/>
            </a:pPr>
            <a:r>
              <a:rPr lang="en-US" sz="1200" dirty="0" smtClean="0">
                <a:solidFill>
                  <a:srgbClr val="000000"/>
                </a:solidFill>
                <a:latin typeface="Fanwood"/>
                <a:cs typeface="Fanwood"/>
              </a:rPr>
              <a:t>How would you describe the video in comparison to the one we just saw?</a:t>
            </a:r>
          </a:p>
          <a:p>
            <a:pPr marL="171450" indent="-171450" algn="just">
              <a:buFont typeface="Arial"/>
              <a:buChar char="•"/>
            </a:pPr>
            <a:r>
              <a:rPr lang="en-US" sz="1200" dirty="0" smtClean="0">
                <a:solidFill>
                  <a:srgbClr val="000000"/>
                </a:solidFill>
                <a:latin typeface="Fanwood"/>
                <a:cs typeface="Fanwood"/>
              </a:rPr>
              <a:t>What is the story being told here?</a:t>
            </a:r>
          </a:p>
          <a:p>
            <a:pPr marL="171450" indent="-171450" algn="just">
              <a:buFont typeface="Arial"/>
              <a:buChar char="•"/>
            </a:pPr>
            <a:r>
              <a:rPr lang="en-US" sz="1200" dirty="0" smtClean="0">
                <a:solidFill>
                  <a:srgbClr val="000000"/>
                </a:solidFill>
                <a:latin typeface="Fanwood"/>
                <a:cs typeface="Fanwood"/>
              </a:rPr>
              <a:t>Are there any other points of view that we have not yet talked about or taken into consideration?</a:t>
            </a:r>
          </a:p>
        </p:txBody>
      </p:sp>
    </p:spTree>
    <p:extLst>
      <p:ext uri="{BB962C8B-B14F-4D97-AF65-F5344CB8AC3E}">
        <p14:creationId xmlns:p14="http://schemas.microsoft.com/office/powerpoint/2010/main" val="35663274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46379" y="439899"/>
            <a:ext cx="3724096" cy="954107"/>
          </a:xfrm>
          <a:prstGeom prst="rect">
            <a:avLst/>
          </a:prstGeom>
          <a:noFill/>
        </p:spPr>
        <p:txBody>
          <a:bodyPr wrap="none" rtlCol="0">
            <a:spAutoFit/>
          </a:bodyPr>
          <a:lstStyle/>
          <a:p>
            <a:r>
              <a:rPr lang="en-US" sz="3600" b="1" dirty="0" smtClean="0">
                <a:solidFill>
                  <a:srgbClr val="FF0000"/>
                </a:solidFill>
                <a:latin typeface="Fanwood"/>
                <a:cs typeface="Fanwood"/>
              </a:rPr>
              <a:t>Newspaper Articles</a:t>
            </a:r>
          </a:p>
          <a:p>
            <a:r>
              <a:rPr lang="en-US" dirty="0" smtClean="0">
                <a:latin typeface="Fanwood"/>
                <a:cs typeface="Fanwood"/>
              </a:rPr>
              <a:t>(20 minutes)</a:t>
            </a:r>
            <a:endParaRPr lang="en-US" dirty="0">
              <a:latin typeface="Fanwood"/>
              <a:cs typeface="Fanwood"/>
            </a:endParaRPr>
          </a:p>
        </p:txBody>
      </p:sp>
      <p:sp>
        <p:nvSpPr>
          <p:cNvPr id="7" name="TextBox 6"/>
          <p:cNvSpPr txBox="1"/>
          <p:nvPr/>
        </p:nvSpPr>
        <p:spPr>
          <a:xfrm>
            <a:off x="346379" y="1460875"/>
            <a:ext cx="7139758" cy="5232201"/>
          </a:xfrm>
          <a:prstGeom prst="rect">
            <a:avLst/>
          </a:prstGeom>
          <a:noFill/>
        </p:spPr>
        <p:txBody>
          <a:bodyPr wrap="square" rtlCol="0">
            <a:spAutoFit/>
          </a:bodyPr>
          <a:lstStyle/>
          <a:p>
            <a:pPr algn="just"/>
            <a:r>
              <a:rPr lang="en-US" sz="1400" b="1" dirty="0" smtClean="0">
                <a:solidFill>
                  <a:srgbClr val="FF0000"/>
                </a:solidFill>
                <a:latin typeface="Fanwood"/>
                <a:cs typeface="Fanwood"/>
              </a:rPr>
              <a:t>Goal</a:t>
            </a:r>
            <a:r>
              <a:rPr lang="en-US" sz="1400" dirty="0" smtClean="0">
                <a:solidFill>
                  <a:srgbClr val="FF0000"/>
                </a:solidFill>
                <a:latin typeface="Fanwood"/>
                <a:cs typeface="Fanwood"/>
              </a:rPr>
              <a:t>: </a:t>
            </a:r>
            <a:r>
              <a:rPr lang="en-US" sz="1200" dirty="0" smtClean="0">
                <a:solidFill>
                  <a:srgbClr val="000000"/>
                </a:solidFill>
                <a:latin typeface="Fanwood"/>
                <a:cs typeface="Fanwood"/>
              </a:rPr>
              <a:t>To explore this idea of perspective through another form of media – newspaper.</a:t>
            </a:r>
            <a:endParaRPr lang="en-US" sz="1200" dirty="0" smtClean="0">
              <a:solidFill>
                <a:srgbClr val="953735"/>
              </a:solidFill>
              <a:latin typeface="Fanwood"/>
              <a:cs typeface="Fanwood"/>
            </a:endParaRPr>
          </a:p>
          <a:p>
            <a:pPr algn="just"/>
            <a:endParaRPr lang="en-US" sz="1400" dirty="0" smtClean="0">
              <a:latin typeface="Fanwood"/>
              <a:cs typeface="Fanwood"/>
            </a:endParaRPr>
          </a:p>
          <a:p>
            <a:pPr algn="just"/>
            <a:r>
              <a:rPr lang="en-US" sz="1400" b="1" dirty="0" smtClean="0">
                <a:solidFill>
                  <a:srgbClr val="FF0000"/>
                </a:solidFill>
                <a:latin typeface="Fanwood"/>
                <a:cs typeface="Fanwood"/>
              </a:rPr>
              <a:t>Materials:</a:t>
            </a:r>
            <a:r>
              <a:rPr lang="en-US" sz="1400" dirty="0" smtClean="0">
                <a:solidFill>
                  <a:srgbClr val="FF0000"/>
                </a:solidFill>
                <a:latin typeface="Fanwood"/>
                <a:cs typeface="Fanwood"/>
              </a:rPr>
              <a:t> </a:t>
            </a:r>
            <a:r>
              <a:rPr lang="en-US" sz="1200" dirty="0" smtClean="0">
                <a:solidFill>
                  <a:srgbClr val="000000"/>
                </a:solidFill>
                <a:latin typeface="Fanwood"/>
                <a:cs typeface="Fanwood"/>
              </a:rPr>
              <a:t>Newspaper articles (enough copies for groups of 3-5 participants)</a:t>
            </a:r>
          </a:p>
          <a:p>
            <a:pPr marL="171450" indent="-171450" algn="just">
              <a:buFont typeface="Arial"/>
              <a:buChar char="•"/>
            </a:pPr>
            <a:r>
              <a:rPr lang="en-US" sz="1200" dirty="0" smtClean="0">
                <a:solidFill>
                  <a:srgbClr val="000000"/>
                </a:solidFill>
                <a:latin typeface="Fanwood"/>
                <a:cs typeface="Fanwood"/>
              </a:rPr>
              <a:t>Guardian: “Vancouver kiss couple ‘were knocked down by riot police’.”</a:t>
            </a:r>
            <a:br>
              <a:rPr lang="en-US" sz="1200" dirty="0" smtClean="0">
                <a:solidFill>
                  <a:srgbClr val="000000"/>
                </a:solidFill>
                <a:latin typeface="Fanwood"/>
                <a:cs typeface="Fanwood"/>
              </a:rPr>
            </a:br>
            <a:r>
              <a:rPr lang="en-US" sz="1200" dirty="0" smtClean="0">
                <a:solidFill>
                  <a:srgbClr val="000000"/>
                </a:solidFill>
                <a:latin typeface="Fanwood"/>
                <a:cs typeface="Fanwood"/>
                <a:hlinkClick r:id="rId2"/>
              </a:rPr>
              <a:t>http://www.guardian.co.uk/world/2011/jun/17/vancouver-kiss-couple-riot-police</a:t>
            </a:r>
            <a:endParaRPr lang="en-US" sz="1200" dirty="0" smtClean="0">
              <a:solidFill>
                <a:srgbClr val="000000"/>
              </a:solidFill>
              <a:latin typeface="Fanwood"/>
              <a:cs typeface="Fanwood"/>
            </a:endParaRPr>
          </a:p>
          <a:p>
            <a:pPr marL="171450" indent="-171450" algn="just">
              <a:buFont typeface="Arial"/>
              <a:buChar char="•"/>
            </a:pPr>
            <a:r>
              <a:rPr lang="en-US" sz="1200" dirty="0" smtClean="0">
                <a:solidFill>
                  <a:srgbClr val="000000"/>
                </a:solidFill>
                <a:latin typeface="Fanwood"/>
                <a:cs typeface="Fanwood"/>
              </a:rPr>
              <a:t>New York Times, The </a:t>
            </a:r>
            <a:r>
              <a:rPr lang="en-US" sz="1200" dirty="0" err="1" smtClean="0">
                <a:solidFill>
                  <a:srgbClr val="000000"/>
                </a:solidFill>
                <a:latin typeface="Fanwood"/>
                <a:cs typeface="Fanwood"/>
              </a:rPr>
              <a:t>Lede</a:t>
            </a:r>
            <a:r>
              <a:rPr lang="en-US" sz="1200" dirty="0" smtClean="0">
                <a:solidFill>
                  <a:srgbClr val="000000"/>
                </a:solidFill>
                <a:latin typeface="Fanwood"/>
                <a:cs typeface="Fanwood"/>
              </a:rPr>
              <a:t> (blog): “Overlooked Vancouver Video Shows ‘Kissing Couple’ Was Knocked Down by Riot Police”</a:t>
            </a:r>
            <a:br>
              <a:rPr lang="en-US" sz="1200" dirty="0" smtClean="0">
                <a:solidFill>
                  <a:srgbClr val="000000"/>
                </a:solidFill>
                <a:latin typeface="Fanwood"/>
                <a:cs typeface="Fanwood"/>
              </a:rPr>
            </a:br>
            <a:r>
              <a:rPr lang="en-US" sz="1200" dirty="0" smtClean="0">
                <a:solidFill>
                  <a:srgbClr val="000000"/>
                </a:solidFill>
                <a:latin typeface="Fanwood"/>
                <a:cs typeface="Fanwood"/>
                <a:hlinkClick r:id="rId3"/>
              </a:rPr>
              <a:t>http://thelede.blogs.nytimes.com/2011/06/24/overlooked-vancouver-video-shows-kissing-couple-was-knocked-down-by-riot-police/</a:t>
            </a:r>
            <a:endParaRPr lang="en-US" sz="1200" dirty="0" smtClean="0">
              <a:solidFill>
                <a:srgbClr val="000000"/>
              </a:solidFill>
              <a:latin typeface="Fanwood"/>
              <a:cs typeface="Fanwood"/>
            </a:endParaRPr>
          </a:p>
          <a:p>
            <a:pPr algn="just"/>
            <a:endParaRPr lang="en-US" sz="1200" b="1" dirty="0">
              <a:solidFill>
                <a:srgbClr val="953735"/>
              </a:solidFill>
              <a:latin typeface="Fanwood"/>
              <a:cs typeface="Fanwood"/>
            </a:endParaRPr>
          </a:p>
          <a:p>
            <a:pPr algn="just"/>
            <a:r>
              <a:rPr lang="en-US" sz="1200" i="1" dirty="0" smtClean="0">
                <a:solidFill>
                  <a:srgbClr val="000000"/>
                </a:solidFill>
                <a:latin typeface="Fanwood"/>
                <a:cs typeface="Fanwood"/>
              </a:rPr>
              <a:t>[Divide the participants into their original groups of 3-5.]</a:t>
            </a:r>
            <a:endParaRPr lang="en-US" sz="1200" b="1" dirty="0" smtClean="0">
              <a:solidFill>
                <a:schemeClr val="accent2">
                  <a:lumMod val="75000"/>
                </a:schemeClr>
              </a:solidFill>
              <a:latin typeface="Fanwood"/>
              <a:cs typeface="Fanwood"/>
            </a:endParaRPr>
          </a:p>
          <a:p>
            <a:pPr algn="just"/>
            <a:endParaRPr lang="en-US" sz="1400" b="1" dirty="0">
              <a:solidFill>
                <a:schemeClr val="accent2">
                  <a:lumMod val="75000"/>
                </a:schemeClr>
              </a:solidFill>
              <a:latin typeface="Fanwood"/>
              <a:cs typeface="Fanwood"/>
            </a:endParaRPr>
          </a:p>
          <a:p>
            <a:pPr algn="just"/>
            <a:r>
              <a:rPr lang="en-US" sz="1400" b="1" dirty="0" smtClean="0">
                <a:solidFill>
                  <a:srgbClr val="FF0000"/>
                </a:solidFill>
                <a:latin typeface="Fanwood"/>
                <a:cs typeface="Fanwood"/>
              </a:rPr>
              <a:t>Say: </a:t>
            </a:r>
            <a:r>
              <a:rPr lang="en-US" sz="1200" dirty="0" smtClean="0">
                <a:solidFill>
                  <a:srgbClr val="000000"/>
                </a:solidFill>
                <a:latin typeface="Fanwood"/>
                <a:cs typeface="Fanwood"/>
              </a:rPr>
              <a:t>We are now going to hand out two articles from different newspapers that also covered the event of the kissing couple during the riots. In your groups, read and summarize the articles, and try to find new points of view on the event.</a:t>
            </a:r>
          </a:p>
          <a:p>
            <a:pPr algn="just"/>
            <a:endParaRPr lang="en-US" sz="1200" dirty="0">
              <a:solidFill>
                <a:srgbClr val="000000"/>
              </a:solidFill>
              <a:latin typeface="Fanwood"/>
              <a:cs typeface="Fanwood"/>
            </a:endParaRPr>
          </a:p>
          <a:p>
            <a:pPr algn="just"/>
            <a:r>
              <a:rPr lang="en-US" sz="1200" i="1" dirty="0" smtClean="0">
                <a:solidFill>
                  <a:srgbClr val="000000"/>
                </a:solidFill>
                <a:latin typeface="Fanwood"/>
                <a:cs typeface="Fanwood"/>
              </a:rPr>
              <a:t>[Allow groups time to discuss, then steer conversation towards these questions.]</a:t>
            </a:r>
          </a:p>
          <a:p>
            <a:pPr algn="just"/>
            <a:endParaRPr lang="en-US" sz="1200" i="1" dirty="0">
              <a:solidFill>
                <a:srgbClr val="000000"/>
              </a:solidFill>
              <a:latin typeface="Fanwood"/>
              <a:cs typeface="Fanwood"/>
            </a:endParaRPr>
          </a:p>
          <a:p>
            <a:pPr algn="just"/>
            <a:r>
              <a:rPr lang="en-US" sz="1400" b="1" dirty="0" smtClean="0">
                <a:solidFill>
                  <a:srgbClr val="FF0000"/>
                </a:solidFill>
                <a:latin typeface="Fanwood"/>
                <a:cs typeface="Fanwood"/>
              </a:rPr>
              <a:t>Say:</a:t>
            </a:r>
            <a:r>
              <a:rPr lang="en-US" sz="1400" dirty="0" smtClean="0">
                <a:solidFill>
                  <a:srgbClr val="FF0000"/>
                </a:solidFill>
                <a:latin typeface="Fanwood"/>
                <a:cs typeface="Fanwood"/>
              </a:rPr>
              <a:t> </a:t>
            </a:r>
          </a:p>
          <a:p>
            <a:pPr algn="just"/>
            <a:r>
              <a:rPr lang="en-US" sz="1200" dirty="0" smtClean="0">
                <a:solidFill>
                  <a:srgbClr val="000000"/>
                </a:solidFill>
                <a:latin typeface="Fanwood"/>
                <a:cs typeface="Fanwood"/>
              </a:rPr>
              <a:t>Regarding the Guardian Article:</a:t>
            </a:r>
          </a:p>
          <a:p>
            <a:pPr marL="171450" indent="-171450" algn="just">
              <a:buFont typeface="Arial"/>
              <a:buChar char="•"/>
            </a:pPr>
            <a:r>
              <a:rPr lang="en-US" sz="1200" i="1" dirty="0" smtClean="0">
                <a:solidFill>
                  <a:srgbClr val="000000"/>
                </a:solidFill>
                <a:latin typeface="Fanwood"/>
                <a:cs typeface="Fanwood"/>
              </a:rPr>
              <a:t>After reading the article, did your opinion of the police change?</a:t>
            </a:r>
          </a:p>
          <a:p>
            <a:pPr marL="171450" indent="-171450" algn="just">
              <a:buFont typeface="Arial"/>
              <a:buChar char="•"/>
            </a:pPr>
            <a:r>
              <a:rPr lang="en-US" sz="1200" i="1" dirty="0" smtClean="0">
                <a:solidFill>
                  <a:srgbClr val="000000"/>
                </a:solidFill>
                <a:latin typeface="Fanwood"/>
                <a:cs typeface="Fanwood"/>
              </a:rPr>
              <a:t>If your opinion stayed the same, did the reasons for your opinion change after reading it?</a:t>
            </a:r>
          </a:p>
          <a:p>
            <a:pPr algn="just"/>
            <a:r>
              <a:rPr lang="en-US" sz="1200" dirty="0" smtClean="0">
                <a:solidFill>
                  <a:srgbClr val="000000"/>
                </a:solidFill>
                <a:latin typeface="Fanwood"/>
                <a:cs typeface="Fanwood"/>
              </a:rPr>
              <a:t>New York Times Article:</a:t>
            </a:r>
          </a:p>
          <a:p>
            <a:pPr marL="171450" indent="-171450" algn="just">
              <a:buFont typeface="Arial"/>
              <a:buChar char="•"/>
            </a:pPr>
            <a:r>
              <a:rPr lang="en-US" sz="1200" dirty="0" smtClean="0">
                <a:solidFill>
                  <a:srgbClr val="000000"/>
                </a:solidFill>
                <a:latin typeface="Fanwood"/>
                <a:cs typeface="Fanwood"/>
              </a:rPr>
              <a:t>“In an e-mail to The </a:t>
            </a:r>
            <a:r>
              <a:rPr lang="en-US" sz="1200" dirty="0" err="1" smtClean="0">
                <a:solidFill>
                  <a:srgbClr val="000000"/>
                </a:solidFill>
                <a:latin typeface="Fanwood"/>
                <a:cs typeface="Fanwood"/>
              </a:rPr>
              <a:t>Lede</a:t>
            </a:r>
            <a:r>
              <a:rPr lang="en-US" sz="1200" dirty="0" smtClean="0">
                <a:solidFill>
                  <a:srgbClr val="000000"/>
                </a:solidFill>
                <a:latin typeface="Fanwood"/>
                <a:cs typeface="Fanwood"/>
              </a:rPr>
              <a:t> on Friday, Mr. Wing, a truck driver who calls himself ‘an aspiring photographer,’ added that, from his perspective, on a parking garage just above the street, it looked like Ms. Thomas and Mr. Jones ‘were participants in the riot’ and ‘likely should have been arrested.” What do you think?</a:t>
            </a:r>
          </a:p>
          <a:p>
            <a:pPr marL="171450" indent="-171450" algn="just">
              <a:buFont typeface="Arial"/>
              <a:buChar char="•"/>
            </a:pPr>
            <a:r>
              <a:rPr lang="en-US" sz="1200" dirty="0" smtClean="0">
                <a:solidFill>
                  <a:srgbClr val="000000"/>
                </a:solidFill>
                <a:latin typeface="Fanwood"/>
                <a:cs typeface="Fanwood"/>
              </a:rPr>
              <a:t>How do you feel about the articles? Do you believe them?</a:t>
            </a:r>
          </a:p>
          <a:p>
            <a:pPr algn="just"/>
            <a:endParaRPr lang="en-US" sz="1200" dirty="0">
              <a:solidFill>
                <a:srgbClr val="000000"/>
              </a:solidFill>
              <a:latin typeface="Fanwood"/>
              <a:cs typeface="Fanwood"/>
            </a:endParaRPr>
          </a:p>
        </p:txBody>
      </p:sp>
    </p:spTree>
    <p:extLst>
      <p:ext uri="{BB962C8B-B14F-4D97-AF65-F5344CB8AC3E}">
        <p14:creationId xmlns:p14="http://schemas.microsoft.com/office/powerpoint/2010/main" val="3983178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46379" y="439899"/>
            <a:ext cx="3070071" cy="954107"/>
          </a:xfrm>
          <a:prstGeom prst="rect">
            <a:avLst/>
          </a:prstGeom>
          <a:noFill/>
        </p:spPr>
        <p:txBody>
          <a:bodyPr wrap="none" rtlCol="0">
            <a:spAutoFit/>
          </a:bodyPr>
          <a:lstStyle/>
          <a:p>
            <a:r>
              <a:rPr lang="en-US" sz="3600" b="1" dirty="0" smtClean="0">
                <a:solidFill>
                  <a:srgbClr val="FF0000"/>
                </a:solidFill>
                <a:latin typeface="Fanwood"/>
                <a:cs typeface="Fanwood"/>
              </a:rPr>
              <a:t>Closing Activity</a:t>
            </a:r>
          </a:p>
          <a:p>
            <a:r>
              <a:rPr lang="en-US" dirty="0" smtClean="0">
                <a:latin typeface="Fanwood"/>
                <a:cs typeface="Fanwood"/>
              </a:rPr>
              <a:t>(15 minutes)</a:t>
            </a:r>
            <a:endParaRPr lang="en-US" dirty="0">
              <a:latin typeface="Fanwood"/>
              <a:cs typeface="Fanwood"/>
            </a:endParaRPr>
          </a:p>
        </p:txBody>
      </p:sp>
      <p:sp>
        <p:nvSpPr>
          <p:cNvPr id="7" name="TextBox 6"/>
          <p:cNvSpPr txBox="1"/>
          <p:nvPr/>
        </p:nvSpPr>
        <p:spPr>
          <a:xfrm>
            <a:off x="346379" y="1460875"/>
            <a:ext cx="7045021" cy="6063197"/>
          </a:xfrm>
          <a:prstGeom prst="rect">
            <a:avLst/>
          </a:prstGeom>
          <a:noFill/>
        </p:spPr>
        <p:txBody>
          <a:bodyPr wrap="square" rtlCol="0">
            <a:spAutoFit/>
          </a:bodyPr>
          <a:lstStyle/>
          <a:p>
            <a:pPr algn="just"/>
            <a:r>
              <a:rPr lang="en-US" sz="1400" b="1" dirty="0" smtClean="0">
                <a:solidFill>
                  <a:srgbClr val="FF0000"/>
                </a:solidFill>
                <a:latin typeface="Fanwood"/>
                <a:cs typeface="Fanwood"/>
              </a:rPr>
              <a:t>Goal</a:t>
            </a:r>
            <a:r>
              <a:rPr lang="en-US" sz="1400" dirty="0" smtClean="0">
                <a:solidFill>
                  <a:srgbClr val="FF0000"/>
                </a:solidFill>
                <a:latin typeface="Fanwood"/>
                <a:cs typeface="Fanwood"/>
              </a:rPr>
              <a:t>: </a:t>
            </a:r>
            <a:r>
              <a:rPr lang="en-US" sz="1200" dirty="0" smtClean="0">
                <a:solidFill>
                  <a:srgbClr val="000000"/>
                </a:solidFill>
                <a:latin typeface="Fanwood"/>
                <a:cs typeface="Fanwood"/>
              </a:rPr>
              <a:t>Listening to and recognizing the multiple points of view present in an event can be beneficial for understanding and for contextualizing an event.</a:t>
            </a:r>
          </a:p>
          <a:p>
            <a:pPr algn="just"/>
            <a:endParaRPr lang="en-US" sz="1400" dirty="0" smtClean="0">
              <a:latin typeface="Fanwood"/>
              <a:cs typeface="Fanwood"/>
            </a:endParaRPr>
          </a:p>
          <a:p>
            <a:pPr algn="just"/>
            <a:r>
              <a:rPr lang="en-US" sz="1400" b="1" dirty="0" smtClean="0">
                <a:solidFill>
                  <a:srgbClr val="FF0000"/>
                </a:solidFill>
                <a:latin typeface="Fanwood"/>
                <a:cs typeface="Fanwood"/>
              </a:rPr>
              <a:t>Materials:</a:t>
            </a:r>
            <a:r>
              <a:rPr lang="en-US" sz="1400" dirty="0" smtClean="0">
                <a:solidFill>
                  <a:srgbClr val="FF0000"/>
                </a:solidFill>
                <a:latin typeface="Fanwood"/>
                <a:cs typeface="Fanwood"/>
              </a:rPr>
              <a:t> </a:t>
            </a:r>
            <a:r>
              <a:rPr lang="en-US" sz="1200" dirty="0" smtClean="0">
                <a:solidFill>
                  <a:srgbClr val="000000"/>
                </a:solidFill>
                <a:latin typeface="Fanwood"/>
                <a:cs typeface="Fanwood"/>
              </a:rPr>
              <a:t>Video of kissing couple explaining what happened:</a:t>
            </a:r>
          </a:p>
          <a:p>
            <a:pPr algn="just"/>
            <a:r>
              <a:rPr lang="en-US" sz="1200" dirty="0" smtClean="0">
                <a:solidFill>
                  <a:srgbClr val="000000"/>
                </a:solidFill>
                <a:latin typeface="Fanwood"/>
                <a:cs typeface="Fanwood"/>
              </a:rPr>
              <a:t> </a:t>
            </a:r>
            <a:r>
              <a:rPr lang="en-US" sz="1200" dirty="0" smtClean="0">
                <a:solidFill>
                  <a:srgbClr val="000000"/>
                </a:solidFill>
                <a:latin typeface="Fanwood"/>
                <a:cs typeface="Fanwood"/>
                <a:hlinkClick r:id="rId2"/>
              </a:rPr>
              <a:t>http://www.youtube.com/watch?v=tXtqtjot9-o</a:t>
            </a:r>
            <a:r>
              <a:rPr lang="en-US" sz="1200" dirty="0" smtClean="0">
                <a:solidFill>
                  <a:srgbClr val="000000"/>
                </a:solidFill>
                <a:latin typeface="Fanwood"/>
                <a:cs typeface="Fanwood"/>
              </a:rPr>
              <a:t> </a:t>
            </a:r>
            <a:endParaRPr lang="en-US" sz="1200" b="1" dirty="0" smtClean="0">
              <a:solidFill>
                <a:srgbClr val="000000"/>
              </a:solidFill>
              <a:latin typeface="Fanwood"/>
              <a:cs typeface="Fanwood"/>
            </a:endParaRPr>
          </a:p>
          <a:p>
            <a:pPr algn="just"/>
            <a:endParaRPr lang="en-US" sz="1200" b="1" dirty="0">
              <a:solidFill>
                <a:srgbClr val="953735"/>
              </a:solidFill>
              <a:latin typeface="Fanwood"/>
              <a:cs typeface="Fanwood"/>
            </a:endParaRPr>
          </a:p>
          <a:p>
            <a:pPr algn="just"/>
            <a:r>
              <a:rPr lang="en-US" sz="1400" b="1" dirty="0" smtClean="0">
                <a:solidFill>
                  <a:srgbClr val="FF0000"/>
                </a:solidFill>
                <a:latin typeface="Fanwood"/>
                <a:cs typeface="Fanwood"/>
              </a:rPr>
              <a:t>Say:</a:t>
            </a:r>
            <a:r>
              <a:rPr lang="en-US" sz="1400" dirty="0" smtClean="0">
                <a:solidFill>
                  <a:srgbClr val="FF0000"/>
                </a:solidFill>
                <a:latin typeface="Fanwood"/>
                <a:cs typeface="Fanwood"/>
              </a:rPr>
              <a:t> </a:t>
            </a:r>
            <a:r>
              <a:rPr lang="en-US" sz="1200" dirty="0" smtClean="0">
                <a:solidFill>
                  <a:srgbClr val="000000"/>
                </a:solidFill>
                <a:latin typeface="Fanwood"/>
                <a:cs typeface="Fanwood"/>
              </a:rPr>
              <a:t>[In the discussion, try to touch upon these questions.]</a:t>
            </a:r>
          </a:p>
          <a:p>
            <a:pPr marL="285750" indent="-285750" algn="just">
              <a:buFont typeface="Arial"/>
              <a:buChar char="•"/>
            </a:pPr>
            <a:r>
              <a:rPr lang="en-US" sz="1200" dirty="0" smtClean="0">
                <a:solidFill>
                  <a:srgbClr val="000000"/>
                </a:solidFill>
                <a:latin typeface="Fanwood"/>
                <a:cs typeface="Fanwood"/>
              </a:rPr>
              <a:t>After seeing the full image, watching two videos, and reading two articles, do you have a more complete understanding of what was going on in Vancouver and in the streets during “the kiss?”</a:t>
            </a:r>
          </a:p>
          <a:p>
            <a:pPr marL="285750" indent="-285750" algn="just">
              <a:buFont typeface="Arial"/>
              <a:buChar char="•"/>
            </a:pPr>
            <a:r>
              <a:rPr lang="en-US" sz="1200" dirty="0" smtClean="0">
                <a:solidFill>
                  <a:srgbClr val="000000"/>
                </a:solidFill>
                <a:latin typeface="Fanwood"/>
                <a:cs typeface="Fanwood"/>
              </a:rPr>
              <a:t>How do you understand the story so far?</a:t>
            </a:r>
          </a:p>
          <a:p>
            <a:pPr marL="285750" indent="-285750" algn="just">
              <a:buFont typeface="Arial"/>
              <a:buChar char="•"/>
            </a:pPr>
            <a:r>
              <a:rPr lang="en-US" sz="1200" dirty="0" smtClean="0">
                <a:solidFill>
                  <a:srgbClr val="000000"/>
                </a:solidFill>
                <a:latin typeface="Fanwood"/>
                <a:cs typeface="Fanwood"/>
              </a:rPr>
              <a:t>Are there still other </a:t>
            </a:r>
            <a:r>
              <a:rPr lang="en-US" sz="1200" dirty="0" err="1" smtClean="0">
                <a:solidFill>
                  <a:srgbClr val="000000"/>
                </a:solidFill>
                <a:latin typeface="Fanwood"/>
                <a:cs typeface="Fanwood"/>
              </a:rPr>
              <a:t>poitns</a:t>
            </a:r>
            <a:r>
              <a:rPr lang="en-US" sz="1200" dirty="0" smtClean="0">
                <a:solidFill>
                  <a:srgbClr val="000000"/>
                </a:solidFill>
                <a:latin typeface="Fanwood"/>
                <a:cs typeface="Fanwood"/>
              </a:rPr>
              <a:t> of view that we have not talked about yet? (e.g. the kissing couple themselves, the hockey player, an injured person, people that live on the street, etc.)</a:t>
            </a:r>
          </a:p>
          <a:p>
            <a:pPr algn="just"/>
            <a:endParaRPr lang="en-US" sz="1200" dirty="0">
              <a:solidFill>
                <a:schemeClr val="accent2">
                  <a:lumMod val="75000"/>
                </a:schemeClr>
              </a:solidFill>
              <a:latin typeface="Fanwood"/>
              <a:cs typeface="Fanwood"/>
            </a:endParaRPr>
          </a:p>
          <a:p>
            <a:pPr algn="just"/>
            <a:r>
              <a:rPr lang="en-US" sz="1200" dirty="0" smtClean="0">
                <a:solidFill>
                  <a:srgbClr val="000000"/>
                </a:solidFill>
                <a:latin typeface="Fanwood"/>
                <a:cs typeface="Fanwood"/>
              </a:rPr>
              <a:t>[</a:t>
            </a:r>
            <a:r>
              <a:rPr lang="en-US" sz="1200" i="1" dirty="0" smtClean="0">
                <a:solidFill>
                  <a:srgbClr val="000000"/>
                </a:solidFill>
                <a:latin typeface="Fanwood"/>
                <a:cs typeface="Fanwood"/>
              </a:rPr>
              <a:t>Show video of kissing couple]</a:t>
            </a:r>
          </a:p>
          <a:p>
            <a:pPr algn="just"/>
            <a:endParaRPr lang="en-US" sz="1200" dirty="0">
              <a:solidFill>
                <a:schemeClr val="accent2">
                  <a:lumMod val="75000"/>
                </a:schemeClr>
              </a:solidFill>
              <a:latin typeface="Fanwood"/>
              <a:cs typeface="Fanwood"/>
            </a:endParaRPr>
          </a:p>
          <a:p>
            <a:pPr algn="just"/>
            <a:r>
              <a:rPr lang="en-US" sz="1400" b="1" dirty="0" smtClean="0">
                <a:solidFill>
                  <a:srgbClr val="FF0000"/>
                </a:solidFill>
                <a:latin typeface="Fanwood"/>
                <a:cs typeface="Fanwood"/>
              </a:rPr>
              <a:t>Say:</a:t>
            </a:r>
            <a:r>
              <a:rPr lang="en-US" sz="1400" dirty="0" smtClean="0">
                <a:solidFill>
                  <a:srgbClr val="FF0000"/>
                </a:solidFill>
                <a:latin typeface="Fanwood"/>
                <a:cs typeface="Fanwood"/>
              </a:rPr>
              <a:t> </a:t>
            </a:r>
            <a:r>
              <a:rPr lang="en-US" sz="1200" dirty="0" smtClean="0">
                <a:solidFill>
                  <a:srgbClr val="000000"/>
                </a:solidFill>
                <a:latin typeface="Fanwood"/>
                <a:cs typeface="Fanwood"/>
              </a:rPr>
              <a:t>How does this interview complement the other versions of the story we have reviewed?</a:t>
            </a:r>
          </a:p>
          <a:p>
            <a:pPr algn="just"/>
            <a:endParaRPr lang="en-US" sz="1200" b="1" dirty="0" smtClean="0">
              <a:solidFill>
                <a:srgbClr val="000000"/>
              </a:solidFill>
              <a:latin typeface="Fanwood"/>
              <a:cs typeface="Fanwood"/>
            </a:endParaRPr>
          </a:p>
          <a:p>
            <a:pPr algn="just"/>
            <a:r>
              <a:rPr lang="en-US" sz="1200" i="1" dirty="0" smtClean="0">
                <a:solidFill>
                  <a:srgbClr val="000000"/>
                </a:solidFill>
                <a:latin typeface="Fanwood"/>
                <a:cs typeface="Fanwood"/>
              </a:rPr>
              <a:t>[Conclude the conversation by reinforcing the main points of the activity.]</a:t>
            </a:r>
          </a:p>
          <a:p>
            <a:pPr algn="just"/>
            <a:endParaRPr lang="en-US" sz="1200" dirty="0">
              <a:solidFill>
                <a:srgbClr val="000000"/>
              </a:solidFill>
              <a:latin typeface="Fanwood"/>
              <a:cs typeface="Fanwood"/>
            </a:endParaRPr>
          </a:p>
          <a:p>
            <a:pPr algn="just"/>
            <a:r>
              <a:rPr lang="en-US" sz="1400" b="1" dirty="0" smtClean="0">
                <a:solidFill>
                  <a:srgbClr val="FF0000"/>
                </a:solidFill>
                <a:latin typeface="Fanwood"/>
                <a:cs typeface="Fanwood"/>
              </a:rPr>
              <a:t>Say:</a:t>
            </a:r>
            <a:r>
              <a:rPr lang="en-US" sz="1400" dirty="0" smtClean="0">
                <a:solidFill>
                  <a:srgbClr val="FF0000"/>
                </a:solidFill>
                <a:latin typeface="Fanwood"/>
                <a:cs typeface="Fanwood"/>
              </a:rPr>
              <a:t> </a:t>
            </a:r>
            <a:r>
              <a:rPr lang="en-US" sz="1200" dirty="0" smtClean="0">
                <a:latin typeface="Fanwood"/>
                <a:cs typeface="Fanwood"/>
              </a:rPr>
              <a:t>Today we discovered that every event or story can be understood from multiple points of view. Depending on the point of view from which a story is told, different characters, details, and facts are included or omitted.</a:t>
            </a:r>
          </a:p>
          <a:p>
            <a:pPr marL="285750" indent="-285750" algn="just">
              <a:buFont typeface="Arial"/>
              <a:buChar char="•"/>
            </a:pPr>
            <a:r>
              <a:rPr lang="en-US" sz="1200" dirty="0" smtClean="0">
                <a:latin typeface="Fanwood"/>
                <a:cs typeface="Fanwood"/>
              </a:rPr>
              <a:t>How many points of view did we discuss today? </a:t>
            </a:r>
            <a:r>
              <a:rPr lang="en-US" sz="1200" i="1" dirty="0" smtClean="0">
                <a:latin typeface="Fanwood"/>
                <a:cs typeface="Fanwood"/>
              </a:rPr>
              <a:t>[Photographer, reporters, bystanders, police, and couple]</a:t>
            </a:r>
          </a:p>
          <a:p>
            <a:pPr marL="285750" indent="-285750" algn="just">
              <a:buFont typeface="Arial"/>
              <a:buChar char="•"/>
            </a:pPr>
            <a:r>
              <a:rPr lang="en-US" sz="1200" dirty="0" smtClean="0">
                <a:latin typeface="Fanwood"/>
                <a:cs typeface="Fanwood"/>
              </a:rPr>
              <a:t>Why is it important to be aware of the different points of view? [</a:t>
            </a:r>
            <a:r>
              <a:rPr lang="en-US" sz="1200" i="1" dirty="0" smtClean="0">
                <a:latin typeface="Fanwood"/>
                <a:cs typeface="Fanwood"/>
              </a:rPr>
              <a:t>As you get different points of view on what happened, you get a more complete picture of the event.]</a:t>
            </a:r>
          </a:p>
          <a:p>
            <a:pPr marL="285750" indent="-285750" algn="just">
              <a:buFont typeface="Arial"/>
              <a:buChar char="•"/>
            </a:pPr>
            <a:r>
              <a:rPr lang="en-US" sz="1200" dirty="0" smtClean="0">
                <a:latin typeface="Fanwood"/>
                <a:cs typeface="Fanwood"/>
              </a:rPr>
              <a:t>Is it possible to obtain all the different points of view? Is it necessary? </a:t>
            </a:r>
            <a:r>
              <a:rPr lang="en-US" sz="1200" i="1" dirty="0" smtClean="0">
                <a:latin typeface="Fanwood"/>
                <a:cs typeface="Fanwood"/>
              </a:rPr>
              <a:t>[In real life, you do not always have enough time to gather all the different perspectives. We need to remember to keep this in mind.]</a:t>
            </a:r>
          </a:p>
          <a:p>
            <a:pPr algn="just"/>
            <a:endParaRPr lang="en-US" sz="1200" i="1" dirty="0">
              <a:solidFill>
                <a:srgbClr val="FF0000"/>
              </a:solidFill>
              <a:latin typeface="Fanwood"/>
              <a:cs typeface="Fanwood"/>
            </a:endParaRPr>
          </a:p>
          <a:p>
            <a:pPr algn="just"/>
            <a:r>
              <a:rPr lang="en-US" sz="1400" b="1" dirty="0" smtClean="0">
                <a:solidFill>
                  <a:srgbClr val="FF0000"/>
                </a:solidFill>
                <a:latin typeface="Fanwood"/>
                <a:cs typeface="Fanwood"/>
              </a:rPr>
              <a:t>Say:</a:t>
            </a:r>
            <a:r>
              <a:rPr lang="en-US" sz="1400" dirty="0" smtClean="0">
                <a:solidFill>
                  <a:srgbClr val="FF0000"/>
                </a:solidFill>
                <a:latin typeface="Fanwood"/>
                <a:cs typeface="Fanwood"/>
              </a:rPr>
              <a:t> </a:t>
            </a:r>
            <a:r>
              <a:rPr lang="en-US" sz="1200" dirty="0" smtClean="0">
                <a:latin typeface="Fanwood"/>
                <a:cs typeface="Fanwood"/>
              </a:rPr>
              <a:t>Listening to and recognizing the multiple points of view present in an event can be important for understanding and for putting an event in a context. </a:t>
            </a:r>
            <a:r>
              <a:rPr lang="en-US" sz="1200" b="1" dirty="0" smtClean="0">
                <a:latin typeface="Fanwood"/>
                <a:cs typeface="Fanwood"/>
              </a:rPr>
              <a:t>What is the advantage of having different versions of the story?</a:t>
            </a:r>
            <a:r>
              <a:rPr lang="en-US" sz="1200" dirty="0" smtClean="0">
                <a:latin typeface="Fanwood"/>
                <a:cs typeface="Fanwood"/>
              </a:rPr>
              <a:t> </a:t>
            </a:r>
            <a:endParaRPr lang="en-US" sz="1200" b="1" dirty="0">
              <a:latin typeface="Fanwood"/>
              <a:cs typeface="Fanwood"/>
            </a:endParaRPr>
          </a:p>
          <a:p>
            <a:pPr algn="just"/>
            <a:endParaRPr lang="en-US" sz="1400" b="1" dirty="0" smtClean="0">
              <a:solidFill>
                <a:schemeClr val="accent2">
                  <a:lumMod val="75000"/>
                </a:schemeClr>
              </a:solidFill>
              <a:latin typeface="Fanwood"/>
              <a:cs typeface="Fanwood"/>
            </a:endParaRPr>
          </a:p>
          <a:p>
            <a:pPr algn="just"/>
            <a:endParaRPr lang="en-US" sz="1200" dirty="0">
              <a:latin typeface="Fanwood"/>
              <a:cs typeface="Fanwood"/>
            </a:endParaRPr>
          </a:p>
        </p:txBody>
      </p:sp>
    </p:spTree>
    <p:extLst>
      <p:ext uri="{BB962C8B-B14F-4D97-AF65-F5344CB8AC3E}">
        <p14:creationId xmlns:p14="http://schemas.microsoft.com/office/powerpoint/2010/main" val="3983178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46379" y="439899"/>
            <a:ext cx="1864613" cy="646331"/>
          </a:xfrm>
          <a:prstGeom prst="rect">
            <a:avLst/>
          </a:prstGeom>
          <a:noFill/>
        </p:spPr>
        <p:txBody>
          <a:bodyPr wrap="none" rtlCol="0">
            <a:spAutoFit/>
          </a:bodyPr>
          <a:lstStyle/>
          <a:p>
            <a:r>
              <a:rPr lang="en-US" sz="3600" b="1" dirty="0" smtClean="0">
                <a:solidFill>
                  <a:srgbClr val="FF0000"/>
                </a:solidFill>
                <a:latin typeface="Fanwood"/>
                <a:cs typeface="Fanwood"/>
              </a:rPr>
              <a:t>Materials</a:t>
            </a:r>
          </a:p>
        </p:txBody>
      </p:sp>
      <p:sp>
        <p:nvSpPr>
          <p:cNvPr id="5" name="TextBox 4"/>
          <p:cNvSpPr txBox="1"/>
          <p:nvPr/>
        </p:nvSpPr>
        <p:spPr>
          <a:xfrm>
            <a:off x="346379" y="1301002"/>
            <a:ext cx="7121222" cy="3970317"/>
          </a:xfrm>
          <a:prstGeom prst="rect">
            <a:avLst/>
          </a:prstGeom>
          <a:noFill/>
        </p:spPr>
        <p:txBody>
          <a:bodyPr wrap="square" rtlCol="0">
            <a:spAutoFit/>
          </a:bodyPr>
          <a:lstStyle/>
          <a:p>
            <a:pPr marL="171450" indent="-171450">
              <a:buFont typeface="Arial"/>
              <a:buChar char="•"/>
            </a:pPr>
            <a:r>
              <a:rPr lang="en-US" sz="1200" dirty="0" smtClean="0">
                <a:latin typeface="Fanwood"/>
                <a:cs typeface="Fanwood"/>
              </a:rPr>
              <a:t>Kissing Couple Photograph:  </a:t>
            </a:r>
            <a:br>
              <a:rPr lang="en-US" sz="1200" dirty="0" smtClean="0">
                <a:latin typeface="Fanwood"/>
                <a:cs typeface="Fanwood"/>
              </a:rPr>
            </a:br>
            <a:r>
              <a:rPr lang="en-US" sz="1200" dirty="0" smtClean="0">
                <a:latin typeface="Fanwood"/>
                <a:cs typeface="Fanwood"/>
                <a:hlinkClick r:id="rId2"/>
              </a:rPr>
              <a:t>http://cdn.theatlantic.com/static/infocus/van062111/v06_16466376.jpg</a:t>
            </a:r>
            <a:r>
              <a:rPr lang="en-US" sz="1200" dirty="0" smtClean="0">
                <a:latin typeface="Fanwood"/>
                <a:cs typeface="Fanwood"/>
              </a:rPr>
              <a:t> </a:t>
            </a:r>
          </a:p>
          <a:p>
            <a:endParaRPr lang="en-US" sz="1200" dirty="0" smtClean="0">
              <a:latin typeface="Fanwood"/>
              <a:cs typeface="Fanwood"/>
            </a:endParaRPr>
          </a:p>
          <a:p>
            <a:pPr marL="171450" indent="-171450">
              <a:buFont typeface="Arial"/>
              <a:buChar char="•"/>
            </a:pPr>
            <a:r>
              <a:rPr lang="en-US" sz="1200" dirty="0" smtClean="0">
                <a:latin typeface="Fanwood"/>
                <a:cs typeface="Fanwood"/>
              </a:rPr>
              <a:t>Perspective of two reporters:</a:t>
            </a:r>
            <a:br>
              <a:rPr lang="en-US" sz="1200" dirty="0" smtClean="0">
                <a:latin typeface="Fanwood"/>
                <a:cs typeface="Fanwood"/>
              </a:rPr>
            </a:br>
            <a:r>
              <a:rPr lang="en-US" sz="1200" dirty="0" smtClean="0">
                <a:solidFill>
                  <a:srgbClr val="000000"/>
                </a:solidFill>
                <a:latin typeface="Fanwood"/>
                <a:cs typeface="Fanwood"/>
                <a:hlinkClick r:id="rId3"/>
              </a:rPr>
              <a:t>http://www.youtube.com/watch?v=kX29Tt5d2Is</a:t>
            </a:r>
            <a:r>
              <a:rPr lang="en-US" sz="1200" dirty="0" smtClean="0">
                <a:solidFill>
                  <a:srgbClr val="000000"/>
                </a:solidFill>
                <a:latin typeface="Fanwood"/>
                <a:cs typeface="Fanwood"/>
              </a:rPr>
              <a:t/>
            </a:r>
            <a:br>
              <a:rPr lang="en-US" sz="1200" dirty="0" smtClean="0">
                <a:solidFill>
                  <a:srgbClr val="000000"/>
                </a:solidFill>
                <a:latin typeface="Fanwood"/>
                <a:cs typeface="Fanwood"/>
              </a:rPr>
            </a:br>
            <a:endParaRPr lang="en-US" sz="1200" dirty="0" smtClean="0">
              <a:latin typeface="Fanwood"/>
              <a:cs typeface="Fanwood"/>
            </a:endParaRPr>
          </a:p>
          <a:p>
            <a:pPr marL="171450" indent="-171450">
              <a:buFont typeface="Arial"/>
              <a:buChar char="•"/>
            </a:pPr>
            <a:r>
              <a:rPr lang="en-US" sz="1200" dirty="0" smtClean="0">
                <a:solidFill>
                  <a:srgbClr val="000000"/>
                </a:solidFill>
                <a:latin typeface="Fanwood"/>
                <a:cs typeface="Fanwood"/>
              </a:rPr>
              <a:t>Perspective of amateur videographer</a:t>
            </a:r>
            <a:br>
              <a:rPr lang="en-US" sz="1200" dirty="0" smtClean="0">
                <a:solidFill>
                  <a:srgbClr val="000000"/>
                </a:solidFill>
                <a:latin typeface="Fanwood"/>
                <a:cs typeface="Fanwood"/>
              </a:rPr>
            </a:br>
            <a:r>
              <a:rPr lang="en-US" sz="1200" dirty="0" smtClean="0">
                <a:solidFill>
                  <a:srgbClr val="000000"/>
                </a:solidFill>
                <a:latin typeface="Fanwood"/>
                <a:cs typeface="Fanwood"/>
                <a:hlinkClick r:id="rId4"/>
              </a:rPr>
              <a:t>http://www.youtube.com/watch?v=30t3vhxSj9o</a:t>
            </a:r>
            <a:r>
              <a:rPr lang="en-US" sz="1200" dirty="0" smtClean="0">
                <a:solidFill>
                  <a:srgbClr val="000000"/>
                </a:solidFill>
                <a:latin typeface="Fanwood"/>
                <a:cs typeface="Fanwood"/>
              </a:rPr>
              <a:t/>
            </a:r>
            <a:br>
              <a:rPr lang="en-US" sz="1200" dirty="0" smtClean="0">
                <a:solidFill>
                  <a:srgbClr val="000000"/>
                </a:solidFill>
                <a:latin typeface="Fanwood"/>
                <a:cs typeface="Fanwood"/>
              </a:rPr>
            </a:br>
            <a:endParaRPr lang="en-US" sz="1200" dirty="0" smtClean="0">
              <a:solidFill>
                <a:srgbClr val="000000"/>
              </a:solidFill>
              <a:latin typeface="Fanwood"/>
              <a:cs typeface="Fanwood"/>
            </a:endParaRPr>
          </a:p>
          <a:p>
            <a:pPr marL="171450" indent="-171450">
              <a:buFont typeface="Arial"/>
              <a:buChar char="•"/>
            </a:pPr>
            <a:r>
              <a:rPr lang="en-US" sz="1200" dirty="0" smtClean="0">
                <a:solidFill>
                  <a:srgbClr val="000000"/>
                </a:solidFill>
                <a:latin typeface="Fanwood"/>
                <a:cs typeface="Fanwood"/>
              </a:rPr>
              <a:t>Guardian: “Vancouver kiss couple ‘were knocked down by riot police’.”</a:t>
            </a:r>
            <a:br>
              <a:rPr lang="en-US" sz="1200" dirty="0" smtClean="0">
                <a:solidFill>
                  <a:srgbClr val="000000"/>
                </a:solidFill>
                <a:latin typeface="Fanwood"/>
                <a:cs typeface="Fanwood"/>
              </a:rPr>
            </a:br>
            <a:r>
              <a:rPr lang="en-US" sz="1200" dirty="0" smtClean="0">
                <a:solidFill>
                  <a:srgbClr val="000000"/>
                </a:solidFill>
                <a:latin typeface="Fanwood"/>
                <a:cs typeface="Fanwood"/>
                <a:hlinkClick r:id="rId5"/>
              </a:rPr>
              <a:t>http://www.guardian.co.uk/world/2011/jun/17/vancouver-kiss-couple-riot-police</a:t>
            </a:r>
            <a:r>
              <a:rPr lang="en-US" sz="1200" dirty="0" smtClean="0">
                <a:solidFill>
                  <a:srgbClr val="000000"/>
                </a:solidFill>
                <a:latin typeface="Fanwood"/>
                <a:cs typeface="Fanwood"/>
              </a:rPr>
              <a:t/>
            </a:r>
            <a:br>
              <a:rPr lang="en-US" sz="1200" dirty="0" smtClean="0">
                <a:solidFill>
                  <a:srgbClr val="000000"/>
                </a:solidFill>
                <a:latin typeface="Fanwood"/>
                <a:cs typeface="Fanwood"/>
              </a:rPr>
            </a:br>
            <a:endParaRPr lang="en-US" sz="1200" dirty="0" smtClean="0">
              <a:solidFill>
                <a:srgbClr val="000000"/>
              </a:solidFill>
              <a:latin typeface="Fanwood"/>
              <a:cs typeface="Fanwood"/>
            </a:endParaRPr>
          </a:p>
          <a:p>
            <a:pPr marL="171450" indent="-171450">
              <a:buFont typeface="Arial"/>
              <a:buChar char="•"/>
            </a:pPr>
            <a:r>
              <a:rPr lang="en-US" sz="1200" dirty="0" smtClean="0">
                <a:solidFill>
                  <a:srgbClr val="000000"/>
                </a:solidFill>
                <a:latin typeface="Fanwood"/>
                <a:cs typeface="Fanwood"/>
              </a:rPr>
              <a:t>New York Times, The </a:t>
            </a:r>
            <a:r>
              <a:rPr lang="en-US" sz="1200" dirty="0" err="1" smtClean="0">
                <a:solidFill>
                  <a:srgbClr val="000000"/>
                </a:solidFill>
                <a:latin typeface="Fanwood"/>
                <a:cs typeface="Fanwood"/>
              </a:rPr>
              <a:t>Lede</a:t>
            </a:r>
            <a:r>
              <a:rPr lang="en-US" sz="1200" dirty="0" smtClean="0">
                <a:solidFill>
                  <a:srgbClr val="000000"/>
                </a:solidFill>
                <a:latin typeface="Fanwood"/>
                <a:cs typeface="Fanwood"/>
              </a:rPr>
              <a:t> (blog): “Overlooked Vancouver Video Shows ‘Kissing Couple’ Was Knocked Down by Riot Police”</a:t>
            </a:r>
            <a:br>
              <a:rPr lang="en-US" sz="1200" dirty="0" smtClean="0">
                <a:solidFill>
                  <a:srgbClr val="000000"/>
                </a:solidFill>
                <a:latin typeface="Fanwood"/>
                <a:cs typeface="Fanwood"/>
              </a:rPr>
            </a:br>
            <a:r>
              <a:rPr lang="en-US" sz="1200" dirty="0" smtClean="0">
                <a:solidFill>
                  <a:srgbClr val="000000"/>
                </a:solidFill>
                <a:latin typeface="Fanwood"/>
                <a:cs typeface="Fanwood"/>
                <a:hlinkClick r:id="rId6"/>
              </a:rPr>
              <a:t>http://thelede.blogs.nytimes.com/2011/06/24/overlooked-vancouver-video-shows-kissing-couple-was-knocked-down-by-riot-police/</a:t>
            </a:r>
            <a:endParaRPr lang="en-US" sz="1200" dirty="0" smtClean="0">
              <a:solidFill>
                <a:srgbClr val="000000"/>
              </a:solidFill>
              <a:latin typeface="Fanwood"/>
              <a:cs typeface="Fanwood"/>
            </a:endParaRPr>
          </a:p>
          <a:p>
            <a:pPr marL="171450" indent="-171450">
              <a:buFont typeface="Arial"/>
              <a:buChar char="•"/>
            </a:pPr>
            <a:endParaRPr lang="en-US" sz="1200" dirty="0" smtClean="0">
              <a:solidFill>
                <a:srgbClr val="000000"/>
              </a:solidFill>
              <a:latin typeface="Fanwood"/>
              <a:cs typeface="Fanwood"/>
            </a:endParaRPr>
          </a:p>
          <a:p>
            <a:pPr marL="171450" indent="-171450">
              <a:buFont typeface="Arial"/>
              <a:buChar char="•"/>
            </a:pPr>
            <a:r>
              <a:rPr lang="en-US" sz="1200" dirty="0" smtClean="0">
                <a:solidFill>
                  <a:srgbClr val="000000"/>
                </a:solidFill>
                <a:latin typeface="Fanwood"/>
                <a:cs typeface="Fanwood"/>
              </a:rPr>
              <a:t>Video of kissing couple explaining what happened:</a:t>
            </a:r>
            <a:br>
              <a:rPr lang="en-US" sz="1200" dirty="0" smtClean="0">
                <a:solidFill>
                  <a:srgbClr val="000000"/>
                </a:solidFill>
                <a:latin typeface="Fanwood"/>
                <a:cs typeface="Fanwood"/>
              </a:rPr>
            </a:br>
            <a:r>
              <a:rPr lang="en-US" sz="1200" dirty="0" smtClean="0">
                <a:solidFill>
                  <a:srgbClr val="000000"/>
                </a:solidFill>
                <a:latin typeface="Fanwood"/>
                <a:cs typeface="Fanwood"/>
                <a:hlinkClick r:id="rId7"/>
              </a:rPr>
              <a:t>http://www.youtube.com/watch?v=tXtqtjot9-o</a:t>
            </a:r>
            <a:r>
              <a:rPr lang="en-US" sz="1200" dirty="0" smtClean="0">
                <a:solidFill>
                  <a:srgbClr val="000000"/>
                </a:solidFill>
                <a:latin typeface="Fanwood"/>
                <a:cs typeface="Fanwood"/>
              </a:rPr>
              <a:t> </a:t>
            </a:r>
            <a:r>
              <a:rPr lang="en-US" sz="1200" dirty="0">
                <a:solidFill>
                  <a:srgbClr val="000000"/>
                </a:solidFill>
                <a:latin typeface="Fanwood"/>
                <a:cs typeface="Fanwood"/>
              </a:rPr>
              <a:t/>
            </a:r>
            <a:br>
              <a:rPr lang="en-US" sz="1200" dirty="0">
                <a:solidFill>
                  <a:srgbClr val="000000"/>
                </a:solidFill>
                <a:latin typeface="Fanwood"/>
                <a:cs typeface="Fanwood"/>
              </a:rPr>
            </a:br>
            <a:endParaRPr lang="en-US" sz="1200" dirty="0" smtClean="0">
              <a:solidFill>
                <a:srgbClr val="000000"/>
              </a:solidFill>
              <a:latin typeface="Fanwood"/>
              <a:cs typeface="Fanwood"/>
            </a:endParaRPr>
          </a:p>
          <a:p>
            <a:pPr marL="171450" indent="-171450">
              <a:buFont typeface="Arial"/>
              <a:buChar char="•"/>
            </a:pPr>
            <a:endParaRPr lang="en-US" sz="1200" b="1" dirty="0" smtClean="0">
              <a:solidFill>
                <a:srgbClr val="000000"/>
              </a:solidFill>
              <a:latin typeface="Fanwood"/>
              <a:cs typeface="Fanwood"/>
            </a:endParaRPr>
          </a:p>
        </p:txBody>
      </p:sp>
    </p:spTree>
    <p:extLst>
      <p:ext uri="{BB962C8B-B14F-4D97-AF65-F5344CB8AC3E}">
        <p14:creationId xmlns:p14="http://schemas.microsoft.com/office/powerpoint/2010/main" val="12348492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creen Shot 2012-12-11 at 8.46.12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4525" y="701297"/>
            <a:ext cx="5943600" cy="3957384"/>
          </a:xfrm>
          <a:prstGeom prst="rect">
            <a:avLst/>
          </a:prstGeom>
        </p:spPr>
      </p:pic>
      <p:pic>
        <p:nvPicPr>
          <p:cNvPr id="6" name="Picture 5" descr="Screen Shot 2012-12-11 at 8.46.12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4525" y="5417902"/>
            <a:ext cx="5943600" cy="3957384"/>
          </a:xfrm>
          <a:prstGeom prst="rect">
            <a:avLst/>
          </a:prstGeom>
        </p:spPr>
      </p:pic>
    </p:spTree>
    <p:extLst>
      <p:ext uri="{BB962C8B-B14F-4D97-AF65-F5344CB8AC3E}">
        <p14:creationId xmlns:p14="http://schemas.microsoft.com/office/powerpoint/2010/main" val="9371737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2-12-11 at 8.51.50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6520" y="1144882"/>
            <a:ext cx="2628900" cy="3543300"/>
          </a:xfrm>
          <a:prstGeom prst="rect">
            <a:avLst/>
          </a:prstGeom>
        </p:spPr>
      </p:pic>
      <p:pic>
        <p:nvPicPr>
          <p:cNvPr id="5" name="Picture 4" descr="Screen Shot 2012-12-11 at 8.51.50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57107" y="1144882"/>
            <a:ext cx="2628900" cy="3543300"/>
          </a:xfrm>
          <a:prstGeom prst="rect">
            <a:avLst/>
          </a:prstGeom>
        </p:spPr>
      </p:pic>
      <p:pic>
        <p:nvPicPr>
          <p:cNvPr id="6" name="Picture 5" descr="Screen Shot 2012-12-11 at 8.51.50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6520" y="5502688"/>
            <a:ext cx="2628900" cy="3543300"/>
          </a:xfrm>
          <a:prstGeom prst="rect">
            <a:avLst/>
          </a:prstGeom>
        </p:spPr>
      </p:pic>
      <p:pic>
        <p:nvPicPr>
          <p:cNvPr id="7" name="Picture 6" descr="Screen Shot 2012-12-11 at 8.51.50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57107" y="5502688"/>
            <a:ext cx="2628900" cy="3543300"/>
          </a:xfrm>
          <a:prstGeom prst="rect">
            <a:avLst/>
          </a:prstGeom>
        </p:spPr>
      </p:pic>
    </p:spTree>
    <p:extLst>
      <p:ext uri="{BB962C8B-B14F-4D97-AF65-F5344CB8AC3E}">
        <p14:creationId xmlns:p14="http://schemas.microsoft.com/office/powerpoint/2010/main" val="25932987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3003</TotalTime>
  <Words>1425</Words>
  <Application>Microsoft Macintosh PowerPoint</Application>
  <PresentationFormat>Custom</PresentationFormat>
  <Paragraphs>152</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Paulina Haduong</dc:creator>
  <cp:lastModifiedBy>Paulina Haduong</cp:lastModifiedBy>
  <cp:revision>30</cp:revision>
  <dcterms:created xsi:type="dcterms:W3CDTF">2012-08-14T15:32:36Z</dcterms:created>
  <dcterms:modified xsi:type="dcterms:W3CDTF">2012-12-12T01:54:09Z</dcterms:modified>
</cp:coreProperties>
</file>