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57" r:id="rId3"/>
    <p:sldId id="259" r:id="rId4"/>
    <p:sldId id="260" r:id="rId5"/>
    <p:sldId id="261" r:id="rId6"/>
    <p:sldId id="264" r:id="rId7"/>
    <p:sldId id="262" r:id="rId8"/>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620" autoAdjust="0"/>
  </p:normalViewPr>
  <p:slideViewPr>
    <p:cSldViewPr snapToGrid="0" snapToObjects="1">
      <p:cViewPr>
        <p:scale>
          <a:sx n="100" d="100"/>
          <a:sy n="100" d="100"/>
        </p:scale>
        <p:origin x="-80" y="-80"/>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1418103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1961712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93022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BA24E-8930-D246-A7C3-7B3C45EB9147}" type="datetimeFigureOut">
              <a:rPr lang="en-US" smtClean="0"/>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507362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ABA24E-8930-D246-A7C3-7B3C45EB9147}" type="datetimeFigureOut">
              <a:rPr lang="en-US" smtClean="0"/>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2684646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ABA24E-8930-D246-A7C3-7B3C45EB9147}" type="datetimeFigureOut">
              <a:rPr lang="en-US" smtClean="0"/>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283795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ABA24E-8930-D246-A7C3-7B3C45EB9147}" type="datetimeFigureOut">
              <a:rPr lang="en-US" smtClean="0"/>
              <a:t>7/24/13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059840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ABA24E-8930-D246-A7C3-7B3C45EB9147}" type="datetimeFigureOut">
              <a:rPr lang="en-US" smtClean="0"/>
              <a:t>7/24/13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75054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BA24E-8930-D246-A7C3-7B3C45EB9147}" type="datetimeFigureOut">
              <a:rPr lang="en-US" smtClean="0"/>
              <a:t>7/24/13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63153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BA24E-8930-D246-A7C3-7B3C45EB9147}" type="datetimeFigureOut">
              <a:rPr lang="en-US" smtClean="0"/>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11826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BA24E-8930-D246-A7C3-7B3C45EB9147}" type="datetimeFigureOut">
              <a:rPr lang="en-US" smtClean="0"/>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0CA34-6B8C-254C-8158-1375FE5A6687}" type="slidenum">
              <a:rPr lang="en-US" smtClean="0"/>
              <a:t>‹#›</a:t>
            </a:fld>
            <a:endParaRPr lang="en-US"/>
          </a:p>
        </p:txBody>
      </p:sp>
    </p:spTree>
    <p:extLst>
      <p:ext uri="{BB962C8B-B14F-4D97-AF65-F5344CB8AC3E}">
        <p14:creationId xmlns:p14="http://schemas.microsoft.com/office/powerpoint/2010/main" val="38307904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B1ABA24E-8930-D246-A7C3-7B3C45EB9147}" type="datetimeFigureOut">
              <a:rPr lang="en-US" smtClean="0"/>
              <a:t>7/24/13</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CB50CA34-6B8C-254C-8158-1375FE5A6687}" type="slidenum">
              <a:rPr lang="en-US" smtClean="0"/>
              <a:t>‹#›</a:t>
            </a:fld>
            <a:endParaRPr lang="en-US"/>
          </a:p>
        </p:txBody>
      </p:sp>
    </p:spTree>
    <p:extLst>
      <p:ext uri="{BB962C8B-B14F-4D97-AF65-F5344CB8AC3E}">
        <p14:creationId xmlns:p14="http://schemas.microsoft.com/office/powerpoint/2010/main" val="2415375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yam.dev.berkmancenter.org/" TargetMode="External"/><Relationship Id="rId3" Type="http://schemas.openxmlformats.org/officeDocument/2006/relationships/hyperlink" Target="http://prezi.com/ijvzi1ngs_p8/?utm_campaign=share&amp;utm_medium=copy&amp;rc=ex0shar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ejmc.org/topics/archives/1299"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1432" y="1969356"/>
            <a:ext cx="5113604" cy="2123658"/>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FF0000"/>
                </a:solidFill>
                <a:latin typeface="Fanwood"/>
                <a:cs typeface="Fanwood"/>
              </a:rPr>
              <a:t>Information quality:</a:t>
            </a:r>
          </a:p>
          <a:p>
            <a:pPr algn="ctr"/>
            <a:r>
              <a:rPr lang="en-US" sz="3200" b="1" cap="all" dirty="0" smtClean="0">
                <a:solidFill>
                  <a:srgbClr val="FF0000"/>
                </a:solidFill>
                <a:latin typeface="Fanwood"/>
                <a:cs typeface="Fanwood"/>
              </a:rPr>
              <a:t>Research methods</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a:solidFill>
            <a:srgbClr val="4BACC6"/>
          </a:solidFill>
          <a:ln>
            <a:solidFill>
              <a:schemeClr val="accent3">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1652" y="4189003"/>
            <a:ext cx="2648325" cy="2658434"/>
          </a:xfrm>
          <a:prstGeom prst="rect">
            <a:avLst/>
          </a:prstGeom>
        </p:spPr>
      </p:pic>
    </p:spTree>
    <p:extLst>
      <p:ext uri="{BB962C8B-B14F-4D97-AF65-F5344CB8AC3E}">
        <p14:creationId xmlns:p14="http://schemas.microsoft.com/office/powerpoint/2010/main" val="42368975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871" y="481038"/>
            <a:ext cx="6870310" cy="7632859"/>
          </a:xfrm>
          <a:prstGeom prst="rect">
            <a:avLst/>
          </a:prstGeom>
          <a:noFill/>
        </p:spPr>
        <p:txBody>
          <a:bodyPr wrap="square" rtlCol="0">
            <a:spAutoFit/>
          </a:bodyPr>
          <a:lstStyle/>
          <a:p>
            <a:pPr fontAlgn="t"/>
            <a:r>
              <a:rPr lang="en-US" sz="1400" b="1" dirty="0">
                <a:solidFill>
                  <a:srgbClr val="FF0000"/>
                </a:solidFill>
                <a:latin typeface="Fanwood"/>
                <a:cs typeface="Fanwood"/>
              </a:rPr>
              <a:t>Overview</a:t>
            </a:r>
            <a:endParaRPr lang="en-US" sz="1400" dirty="0">
              <a:solidFill>
                <a:srgbClr val="FF0000"/>
              </a:solidFill>
              <a:latin typeface="Fanwood"/>
              <a:cs typeface="Fanwood"/>
            </a:endParaRPr>
          </a:p>
          <a:p>
            <a:pPr fontAlgn="t"/>
            <a:r>
              <a:rPr lang="en-US" sz="1200" dirty="0">
                <a:latin typeface="Fanwood"/>
                <a:cs typeface="Fanwood"/>
              </a:rPr>
              <a:t>This module familiarizes participants with the different factors which are important for consideration when searching for and evaluating information. </a:t>
            </a:r>
            <a:endParaRPr lang="en-US" sz="1200" dirty="0" smtClean="0">
              <a:latin typeface="Fanwood"/>
              <a:cs typeface="Fanwood"/>
            </a:endParaRPr>
          </a:p>
          <a:p>
            <a:pPr fontAlgn="t"/>
            <a:r>
              <a:rPr lang="en-US" sz="1200" dirty="0" smtClean="0">
                <a:latin typeface="Fanwood"/>
                <a:cs typeface="Fanwood"/>
              </a:rPr>
              <a:t>From </a:t>
            </a:r>
            <a:r>
              <a:rPr lang="en-US" sz="1200" dirty="0">
                <a:latin typeface="Fanwood"/>
                <a:cs typeface="Fanwood"/>
              </a:rPr>
              <a:t>there, participants can </a:t>
            </a:r>
            <a:r>
              <a:rPr lang="en-US" sz="1200" dirty="0" smtClean="0">
                <a:latin typeface="Fanwood"/>
                <a:cs typeface="Fanwood"/>
              </a:rPr>
              <a:t>engage in a variety of research methods on the internet, from traditional sources (such as Google Scholar) to new sources (like Twitter).</a:t>
            </a:r>
            <a:endParaRPr lang="en-US" sz="1200" dirty="0">
              <a:latin typeface="Fanwood"/>
              <a:cs typeface="Fanwood"/>
            </a:endParaRP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Objectives</a:t>
            </a:r>
            <a:endParaRPr lang="en-US" sz="1400" dirty="0">
              <a:solidFill>
                <a:srgbClr val="FF0000"/>
              </a:solidFill>
              <a:latin typeface="Fanwood"/>
              <a:cs typeface="Fanwood"/>
            </a:endParaRPr>
          </a:p>
          <a:p>
            <a:pPr fontAlgn="t"/>
            <a:r>
              <a:rPr lang="en-US" sz="1200" dirty="0" smtClean="0">
                <a:latin typeface="Fanwood"/>
                <a:cs typeface="Fanwood"/>
              </a:rPr>
              <a:t>Participants will be able to:</a:t>
            </a:r>
          </a:p>
          <a:p>
            <a:pPr marL="171450" indent="-171450" fontAlgn="t">
              <a:buFont typeface="Arial"/>
              <a:buChar char="•"/>
            </a:pPr>
            <a:r>
              <a:rPr lang="en-US" sz="1200" dirty="0" smtClean="0">
                <a:latin typeface="Fanwood"/>
                <a:cs typeface="Fanwood"/>
              </a:rPr>
              <a:t>Explore </a:t>
            </a:r>
            <a:r>
              <a:rPr lang="en-US" sz="1200" dirty="0">
                <a:latin typeface="Fanwood"/>
                <a:cs typeface="Fanwood"/>
              </a:rPr>
              <a:t>how search and evaluation processes play a role in online information quality.</a:t>
            </a:r>
          </a:p>
          <a:p>
            <a:pPr marL="171450" indent="-171450" fontAlgn="t">
              <a:buFont typeface="Arial"/>
              <a:buChar char="•"/>
            </a:pPr>
            <a:r>
              <a:rPr lang="en-US" sz="1200" dirty="0">
                <a:latin typeface="Fanwood"/>
                <a:cs typeface="Fanwood"/>
              </a:rPr>
              <a:t>U</a:t>
            </a:r>
            <a:r>
              <a:rPr lang="en-US" sz="1200" dirty="0" smtClean="0">
                <a:latin typeface="Fanwood"/>
                <a:cs typeface="Fanwood"/>
              </a:rPr>
              <a:t>nderstand </a:t>
            </a:r>
            <a:r>
              <a:rPr lang="en-US" sz="1200" dirty="0">
                <a:latin typeface="Fanwood"/>
                <a:cs typeface="Fanwood"/>
              </a:rPr>
              <a:t>that different information sources offer varying qualities which may be more or less useful to answer a given question in a particular context.</a:t>
            </a:r>
          </a:p>
          <a:p>
            <a:pPr marL="171450" indent="-171450" fontAlgn="t">
              <a:buFont typeface="Arial"/>
              <a:buChar char="•"/>
            </a:pPr>
            <a:r>
              <a:rPr lang="en-US" sz="1200" dirty="0">
                <a:latin typeface="Fanwood"/>
                <a:cs typeface="Fanwood"/>
              </a:rPr>
              <a:t>E</a:t>
            </a:r>
            <a:r>
              <a:rPr lang="en-US" sz="1200" dirty="0" smtClean="0">
                <a:latin typeface="Fanwood"/>
                <a:cs typeface="Fanwood"/>
              </a:rPr>
              <a:t>xplore </a:t>
            </a:r>
            <a:r>
              <a:rPr lang="en-US" sz="1200" dirty="0">
                <a:latin typeface="Fanwood"/>
                <a:cs typeface="Fanwood"/>
              </a:rPr>
              <a:t>how social media </a:t>
            </a:r>
            <a:r>
              <a:rPr lang="en-US" sz="1200" dirty="0" smtClean="0">
                <a:latin typeface="Fanwood"/>
                <a:cs typeface="Fanwood"/>
              </a:rPr>
              <a:t>can be useful in a research context.</a:t>
            </a:r>
            <a:endParaRPr lang="en-US" sz="1200" dirty="0">
              <a:latin typeface="Fanwood"/>
              <a:cs typeface="Fanwood"/>
            </a:endParaRPr>
          </a:p>
          <a:p>
            <a:pPr marL="171450" indent="-171450" fontAlgn="t">
              <a:buFont typeface="Arial"/>
              <a:buChar char="•"/>
            </a:pPr>
            <a:r>
              <a:rPr lang="en-US" sz="1200" dirty="0">
                <a:latin typeface="Fanwood"/>
                <a:cs typeface="Fanwood"/>
              </a:rPr>
              <a:t>A</a:t>
            </a:r>
            <a:r>
              <a:rPr lang="en-US" sz="1200" dirty="0" smtClean="0">
                <a:latin typeface="Fanwood"/>
                <a:cs typeface="Fanwood"/>
              </a:rPr>
              <a:t>pply </a:t>
            </a:r>
            <a:r>
              <a:rPr lang="en-US" sz="1200" dirty="0">
                <a:latin typeface="Fanwood"/>
                <a:cs typeface="Fanwood"/>
              </a:rPr>
              <a:t>what participants have learned about the </a:t>
            </a:r>
            <a:r>
              <a:rPr lang="en-US" sz="1200" dirty="0" smtClean="0">
                <a:latin typeface="Fanwood"/>
                <a:cs typeface="Fanwood"/>
              </a:rPr>
              <a:t>search and evaluation </a:t>
            </a:r>
            <a:r>
              <a:rPr lang="en-US" sz="1200" dirty="0">
                <a:latin typeface="Fanwood"/>
                <a:cs typeface="Fanwood"/>
              </a:rPr>
              <a:t>phases to shape their own </a:t>
            </a:r>
            <a:r>
              <a:rPr lang="en-US" sz="1200" dirty="0" smtClean="0">
                <a:latin typeface="Fanwood"/>
                <a:cs typeface="Fanwood"/>
              </a:rPr>
              <a:t>research.</a:t>
            </a:r>
            <a:endParaRPr lang="en-US" sz="1200" dirty="0">
              <a:latin typeface="Fanwood"/>
              <a:cs typeface="Fanwood"/>
            </a:endParaRP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Age</a:t>
            </a:r>
            <a:r>
              <a:rPr lang="en-US" sz="1400" b="1" dirty="0">
                <a:solidFill>
                  <a:srgbClr val="FF0000"/>
                </a:solidFill>
                <a:latin typeface="Fanwood"/>
                <a:cs typeface="Fanwood"/>
              </a:rPr>
              <a:t>/Grade</a:t>
            </a:r>
            <a:endParaRPr lang="en-US" sz="1400" dirty="0">
              <a:solidFill>
                <a:srgbClr val="FF0000"/>
              </a:solidFill>
              <a:latin typeface="Fanwood"/>
              <a:cs typeface="Fanwood"/>
            </a:endParaRPr>
          </a:p>
          <a:p>
            <a:pPr fontAlgn="t"/>
            <a:r>
              <a:rPr lang="en-US" sz="1200" dirty="0">
                <a:latin typeface="Fanwood"/>
                <a:cs typeface="Fanwood"/>
              </a:rPr>
              <a:t>13-18 years old</a:t>
            </a:r>
          </a:p>
          <a:p>
            <a:pPr fontAlgn="t"/>
            <a:r>
              <a:rPr lang="en-US" sz="1200" dirty="0">
                <a:latin typeface="Fanwood"/>
                <a:cs typeface="Fanwood"/>
              </a:rPr>
              <a:t>Grades </a:t>
            </a:r>
            <a:r>
              <a:rPr lang="en-US" sz="1200" dirty="0" smtClean="0">
                <a:latin typeface="Fanwood"/>
                <a:cs typeface="Fanwood"/>
              </a:rPr>
              <a:t>6-</a:t>
            </a:r>
            <a:r>
              <a:rPr lang="en-US" sz="1200" dirty="0">
                <a:latin typeface="Fanwood"/>
                <a:cs typeface="Fanwood"/>
              </a:rPr>
              <a:t>12</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Audience</a:t>
            </a:r>
            <a:endParaRPr lang="en-US" sz="1400" dirty="0">
              <a:solidFill>
                <a:srgbClr val="FF0000"/>
              </a:solidFill>
              <a:latin typeface="Fanwood"/>
              <a:cs typeface="Fanwood"/>
            </a:endParaRPr>
          </a:p>
          <a:p>
            <a:pPr fontAlgn="t"/>
            <a:r>
              <a:rPr lang="en-US" sz="1200" dirty="0">
                <a:latin typeface="Fanwood"/>
                <a:cs typeface="Fanwood"/>
              </a:rPr>
              <a:t>Entry level and up (no experience necessary)</a:t>
            </a: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Duration</a:t>
            </a:r>
            <a:endParaRPr lang="en-US" sz="1400" dirty="0">
              <a:solidFill>
                <a:srgbClr val="FF0000"/>
              </a:solidFill>
              <a:latin typeface="Fanwood"/>
              <a:cs typeface="Fanwood"/>
            </a:endParaRPr>
          </a:p>
          <a:p>
            <a:pPr fontAlgn="t"/>
            <a:r>
              <a:rPr lang="en-US" sz="1200" b="1" dirty="0" smtClean="0">
                <a:latin typeface="Fanwood"/>
                <a:cs typeface="Fanwood"/>
              </a:rPr>
              <a:t>100 </a:t>
            </a:r>
            <a:r>
              <a:rPr lang="en-US" sz="1200" b="1" dirty="0">
                <a:latin typeface="Fanwood"/>
                <a:cs typeface="Fanwood"/>
              </a:rPr>
              <a:t>minutes</a:t>
            </a:r>
          </a:p>
          <a:p>
            <a:pPr marL="171450" indent="-171450" fontAlgn="t">
              <a:buFont typeface="Arial"/>
              <a:buChar char="•"/>
            </a:pPr>
            <a:r>
              <a:rPr lang="en-US" sz="1200" dirty="0" smtClean="0">
                <a:latin typeface="Fanwood"/>
                <a:cs typeface="Fanwood"/>
              </a:rPr>
              <a:t>IQ </a:t>
            </a:r>
            <a:r>
              <a:rPr lang="en-US" sz="1200" dirty="0">
                <a:latin typeface="Fanwood"/>
                <a:cs typeface="Fanwood"/>
              </a:rPr>
              <a:t>Game </a:t>
            </a:r>
            <a:r>
              <a:rPr lang="en-US" sz="1200" dirty="0" smtClean="0">
                <a:latin typeface="Fanwood"/>
                <a:cs typeface="Fanwood"/>
              </a:rPr>
              <a:t>(25 </a:t>
            </a:r>
            <a:r>
              <a:rPr lang="en-US" sz="1200" dirty="0">
                <a:latin typeface="Fanwood"/>
                <a:cs typeface="Fanwood"/>
              </a:rPr>
              <a:t>minutes)</a:t>
            </a:r>
          </a:p>
          <a:p>
            <a:pPr marL="171450" indent="-171450" fontAlgn="t">
              <a:buFont typeface="Arial"/>
              <a:buChar char="•"/>
            </a:pPr>
            <a:r>
              <a:rPr lang="en-US" sz="1200" dirty="0" smtClean="0">
                <a:latin typeface="Fanwood"/>
                <a:cs typeface="Fanwood"/>
              </a:rPr>
              <a:t>IQ Game Debrief: IQ of sources (1</a:t>
            </a:r>
            <a:r>
              <a:rPr lang="en-US" sz="1200" dirty="0">
                <a:latin typeface="Fanwood"/>
                <a:cs typeface="Fanwood"/>
              </a:rPr>
              <a:t>5</a:t>
            </a:r>
            <a:r>
              <a:rPr lang="en-US" sz="1200" dirty="0" smtClean="0">
                <a:latin typeface="Fanwood"/>
                <a:cs typeface="Fanwood"/>
              </a:rPr>
              <a:t> </a:t>
            </a:r>
            <a:r>
              <a:rPr lang="en-US" sz="1200" dirty="0">
                <a:latin typeface="Fanwood"/>
                <a:cs typeface="Fanwood"/>
              </a:rPr>
              <a:t>minutes)</a:t>
            </a:r>
          </a:p>
          <a:p>
            <a:pPr marL="171450" indent="-171450" fontAlgn="t">
              <a:buFont typeface="Arial"/>
              <a:buChar char="•"/>
            </a:pPr>
            <a:r>
              <a:rPr lang="en-US" sz="1200" dirty="0" smtClean="0">
                <a:latin typeface="Fanwood"/>
                <a:cs typeface="Fanwood"/>
              </a:rPr>
              <a:t>Traditional sources (10 </a:t>
            </a:r>
            <a:r>
              <a:rPr lang="en-US" sz="1200" dirty="0">
                <a:latin typeface="Fanwood"/>
                <a:cs typeface="Fanwood"/>
              </a:rPr>
              <a:t>minutes</a:t>
            </a:r>
            <a:r>
              <a:rPr lang="en-US" sz="1200" dirty="0" smtClean="0">
                <a:latin typeface="Fanwood"/>
                <a:cs typeface="Fanwood"/>
              </a:rPr>
              <a:t>)</a:t>
            </a:r>
          </a:p>
          <a:p>
            <a:pPr marL="171450" indent="-171450" fontAlgn="t">
              <a:buFont typeface="Arial"/>
              <a:buChar char="•"/>
            </a:pPr>
            <a:r>
              <a:rPr lang="en-US" sz="1200" dirty="0" smtClean="0">
                <a:latin typeface="Fanwood"/>
                <a:cs typeface="Fanwood"/>
              </a:rPr>
              <a:t>Alternative sources (15 minutes)</a:t>
            </a:r>
          </a:p>
          <a:p>
            <a:pPr marL="171450" indent="-171450" fontAlgn="t">
              <a:buFont typeface="Arial"/>
              <a:buChar char="•"/>
            </a:pPr>
            <a:r>
              <a:rPr lang="en-US" sz="1200" dirty="0" smtClean="0">
                <a:latin typeface="Fanwood"/>
                <a:cs typeface="Fanwood"/>
              </a:rPr>
              <a:t>Search Challenge (20 minutes)</a:t>
            </a:r>
          </a:p>
          <a:p>
            <a:pPr marL="171450" indent="-171450" fontAlgn="t">
              <a:buFont typeface="Arial"/>
              <a:buChar char="•"/>
            </a:pPr>
            <a:r>
              <a:rPr lang="en-US" sz="1200" dirty="0" smtClean="0">
                <a:latin typeface="Fanwood"/>
                <a:cs typeface="Fanwood"/>
              </a:rPr>
              <a:t>Debrief (10)</a:t>
            </a:r>
          </a:p>
          <a:p>
            <a:pPr marL="171450" indent="-171450" fontAlgn="t">
              <a:buFont typeface="Arial"/>
              <a:buChar char="•"/>
            </a:pPr>
            <a:r>
              <a:rPr lang="en-US" sz="1200" dirty="0" smtClean="0">
                <a:latin typeface="Fanwood"/>
                <a:cs typeface="Fanwood"/>
              </a:rPr>
              <a:t>Closing (5)</a:t>
            </a:r>
            <a:endParaRPr lang="en-US" sz="1200" dirty="0">
              <a:latin typeface="Fanwood"/>
              <a:cs typeface="Fanwood"/>
            </a:endParaRPr>
          </a:p>
          <a:p>
            <a:pPr fontAlgn="t"/>
            <a:endParaRPr lang="en-US" sz="1400" b="1" dirty="0" smtClean="0">
              <a:solidFill>
                <a:srgbClr val="FF0000"/>
              </a:solidFill>
              <a:latin typeface="Fanwood"/>
              <a:cs typeface="Fanwood"/>
            </a:endParaRPr>
          </a:p>
          <a:p>
            <a:pPr fontAlgn="t"/>
            <a:r>
              <a:rPr lang="en-US" sz="1400" b="1" dirty="0" smtClean="0">
                <a:solidFill>
                  <a:srgbClr val="FF0000"/>
                </a:solidFill>
                <a:latin typeface="Fanwood"/>
                <a:cs typeface="Fanwood"/>
              </a:rPr>
              <a:t>Materials</a:t>
            </a:r>
            <a:endParaRPr lang="en-US" sz="1400" dirty="0">
              <a:solidFill>
                <a:srgbClr val="FF0000"/>
              </a:solidFill>
              <a:latin typeface="Fanwood"/>
              <a:cs typeface="Fanwood"/>
            </a:endParaRPr>
          </a:p>
          <a:p>
            <a:pPr marL="171450" indent="-171450" fontAlgn="t">
              <a:buFont typeface="Arial"/>
              <a:buChar char="•"/>
            </a:pPr>
            <a:r>
              <a:rPr lang="en-US" sz="1200" dirty="0" smtClean="0">
                <a:latin typeface="Fanwood"/>
                <a:cs typeface="Fanwood"/>
              </a:rPr>
              <a:t>IQ </a:t>
            </a:r>
            <a:r>
              <a:rPr lang="en-US" sz="1200" dirty="0">
                <a:latin typeface="Fanwood"/>
                <a:cs typeface="Fanwood"/>
              </a:rPr>
              <a:t>Game </a:t>
            </a:r>
            <a:r>
              <a:rPr lang="en-US" sz="1200" dirty="0" smtClean="0">
                <a:latin typeface="Fanwood"/>
                <a:cs typeface="Fanwood"/>
              </a:rPr>
              <a:t>Cards</a:t>
            </a:r>
          </a:p>
          <a:p>
            <a:pPr marL="680862" lvl="1" indent="-171450" fontAlgn="t">
              <a:buFont typeface="Arial"/>
              <a:buChar char="•"/>
            </a:pPr>
            <a:r>
              <a:rPr lang="en-US" sz="1200" dirty="0" smtClean="0">
                <a:latin typeface="Fanwood"/>
                <a:cs typeface="Fanwood"/>
              </a:rPr>
              <a:t>To generate more cards</a:t>
            </a:r>
            <a:r>
              <a:rPr lang="en-US" sz="1200" dirty="0">
                <a:latin typeface="Fanwood"/>
                <a:cs typeface="Fanwood"/>
              </a:rPr>
              <a:t>, click here: </a:t>
            </a:r>
            <a:r>
              <a:rPr lang="en-US" sz="1200" dirty="0">
                <a:latin typeface="Fanwood"/>
                <a:cs typeface="Fanwood"/>
                <a:hlinkClick r:id="rId2"/>
              </a:rPr>
              <a:t>http://yam.dev.berkmancenter.org</a:t>
            </a:r>
            <a:r>
              <a:rPr lang="en-US" sz="1200" dirty="0" smtClean="0">
                <a:latin typeface="Fanwood"/>
                <a:cs typeface="Fanwood"/>
                <a:hlinkClick r:id="rId2"/>
              </a:rPr>
              <a:t>/</a:t>
            </a:r>
            <a:r>
              <a:rPr lang="en-US" sz="1200" dirty="0" smtClean="0">
                <a:latin typeface="Fanwood"/>
                <a:cs typeface="Fanwood"/>
              </a:rPr>
              <a:t> </a:t>
            </a:r>
          </a:p>
          <a:p>
            <a:pPr marL="171450" indent="-171450" fontAlgn="t">
              <a:buFont typeface="Arial"/>
              <a:buChar char="•"/>
            </a:pPr>
            <a:r>
              <a:rPr lang="en-US" sz="1200" dirty="0" smtClean="0">
                <a:latin typeface="Fanwood"/>
                <a:cs typeface="Fanwood"/>
              </a:rPr>
              <a:t>Resources Handout</a:t>
            </a:r>
            <a:endParaRPr lang="en-US" sz="1200" dirty="0">
              <a:latin typeface="Fanwood"/>
              <a:cs typeface="Fanwood"/>
            </a:endParaRPr>
          </a:p>
          <a:p>
            <a:pPr marL="171450" indent="-171450" fontAlgn="t">
              <a:buFont typeface="Arial"/>
              <a:buChar char="•"/>
            </a:pPr>
            <a:r>
              <a:rPr lang="en-US" sz="1200" dirty="0" smtClean="0">
                <a:latin typeface="Fanwood"/>
                <a:cs typeface="Fanwood"/>
              </a:rPr>
              <a:t>Candy/prizes</a:t>
            </a:r>
          </a:p>
          <a:p>
            <a:pPr marL="171450" indent="-171450" fontAlgn="t">
              <a:buFont typeface="Arial"/>
              <a:buChar char="•"/>
            </a:pPr>
            <a:r>
              <a:rPr lang="en-US" sz="1200" dirty="0" smtClean="0">
                <a:latin typeface="Fanwood"/>
                <a:cs typeface="Fanwood"/>
              </a:rPr>
              <a:t>Computers (1 per team) with internet access</a:t>
            </a:r>
          </a:p>
          <a:p>
            <a:pPr marL="171450" indent="-171450" fontAlgn="t">
              <a:buFont typeface="Arial"/>
              <a:buChar char="•"/>
            </a:pPr>
            <a:r>
              <a:rPr lang="en-US" sz="1200" dirty="0" smtClean="0">
                <a:latin typeface="Fanwood"/>
                <a:cs typeface="Fanwood"/>
              </a:rPr>
              <a:t>Resources Presentation: </a:t>
            </a:r>
          </a:p>
          <a:p>
            <a:pPr marL="680862" lvl="1" indent="-171450" fontAlgn="t">
              <a:buFont typeface="Arial"/>
              <a:buChar char="•"/>
            </a:pPr>
            <a:r>
              <a:rPr lang="en-US" sz="1200" dirty="0" smtClean="0">
                <a:latin typeface="Fanwood"/>
                <a:cs typeface="Fanwood"/>
                <a:hlinkClick r:id="rId3"/>
              </a:rPr>
              <a:t>http</a:t>
            </a:r>
            <a:r>
              <a:rPr lang="en-US" sz="1200" dirty="0">
                <a:latin typeface="Fanwood"/>
                <a:cs typeface="Fanwood"/>
                <a:hlinkClick r:id="rId3"/>
              </a:rPr>
              <a:t>://prezi.com/ijvzi1ngs_p8/?utm_campaign=share&amp;utm_medium=copy&amp;rc=</a:t>
            </a:r>
            <a:r>
              <a:rPr lang="en-US" sz="1200" dirty="0" smtClean="0">
                <a:latin typeface="Fanwood"/>
                <a:cs typeface="Fanwood"/>
                <a:hlinkClick r:id="rId3"/>
              </a:rPr>
              <a:t>ex0share</a:t>
            </a:r>
            <a:endParaRPr lang="en-US" sz="1200" dirty="0" smtClean="0">
              <a:latin typeface="Fanwood"/>
              <a:cs typeface="Fanwood"/>
            </a:endParaRPr>
          </a:p>
        </p:txBody>
      </p:sp>
    </p:spTree>
    <p:extLst>
      <p:ext uri="{BB962C8B-B14F-4D97-AF65-F5344CB8AC3E}">
        <p14:creationId xmlns:p14="http://schemas.microsoft.com/office/powerpoint/2010/main" val="693678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067" y="156554"/>
            <a:ext cx="1890261" cy="954107"/>
          </a:xfrm>
          <a:prstGeom prst="rect">
            <a:avLst/>
          </a:prstGeom>
          <a:noFill/>
        </p:spPr>
        <p:txBody>
          <a:bodyPr wrap="none" rtlCol="0">
            <a:spAutoFit/>
          </a:bodyPr>
          <a:lstStyle/>
          <a:p>
            <a:r>
              <a:rPr lang="en-US" sz="3600" b="1" dirty="0" smtClean="0">
                <a:solidFill>
                  <a:srgbClr val="FF0000"/>
                </a:solidFill>
                <a:latin typeface="Fanwood"/>
                <a:cs typeface="Fanwood"/>
              </a:rPr>
              <a:t>IQ Game</a:t>
            </a:r>
          </a:p>
          <a:p>
            <a:r>
              <a:rPr lang="en-US" dirty="0" smtClean="0">
                <a:latin typeface="Fanwood"/>
                <a:cs typeface="Fanwood"/>
              </a:rPr>
              <a:t>(40 minutes)</a:t>
            </a:r>
            <a:endParaRPr lang="en-US" dirty="0">
              <a:latin typeface="Fanwood"/>
              <a:cs typeface="Fanwood"/>
            </a:endParaRPr>
          </a:p>
        </p:txBody>
      </p:sp>
      <p:sp>
        <p:nvSpPr>
          <p:cNvPr id="3" name="TextBox 2"/>
          <p:cNvSpPr txBox="1"/>
          <p:nvPr/>
        </p:nvSpPr>
        <p:spPr>
          <a:xfrm>
            <a:off x="237066" y="1152994"/>
            <a:ext cx="7133603" cy="7817525"/>
          </a:xfrm>
          <a:prstGeom prst="rect">
            <a:avLst/>
          </a:prstGeom>
          <a:noFill/>
        </p:spPr>
        <p:txBody>
          <a:bodyPr wrap="square" rtlCol="0">
            <a:spAutoFit/>
          </a:bodyPr>
          <a:lstStyle/>
          <a:p>
            <a:r>
              <a:rPr lang="en-US" sz="1400" b="1" dirty="0" smtClean="0">
                <a:solidFill>
                  <a:srgbClr val="FF0000"/>
                </a:solidFill>
                <a:latin typeface="Fanwood"/>
                <a:cs typeface="Fanwood"/>
              </a:rPr>
              <a:t>Goal</a:t>
            </a:r>
            <a:endParaRPr lang="en-US" sz="1400" dirty="0">
              <a:solidFill>
                <a:srgbClr val="FF0000"/>
              </a:solidFill>
              <a:latin typeface="Fanwood"/>
              <a:cs typeface="Fanwood"/>
            </a:endParaRPr>
          </a:p>
          <a:p>
            <a:r>
              <a:rPr lang="en-US" sz="1200" dirty="0" smtClean="0">
                <a:latin typeface="Fanwood"/>
                <a:cs typeface="Fanwood"/>
              </a:rPr>
              <a:t>For </a:t>
            </a:r>
            <a:r>
              <a:rPr lang="en-US" sz="1200" dirty="0">
                <a:latin typeface="Fanwood"/>
                <a:cs typeface="Fanwood"/>
              </a:rPr>
              <a:t>each round, the team with the “best” link (and accompanying supporting argument) wins the point. The goal of the game is to explore how we search and evaluate information in the world. </a:t>
            </a:r>
          </a:p>
          <a:p>
            <a:r>
              <a:rPr lang="en-US" sz="1200" b="1" dirty="0">
                <a:solidFill>
                  <a:srgbClr val="FF0000"/>
                </a:solidFill>
                <a:latin typeface="Fanwood"/>
                <a:cs typeface="Fanwood"/>
              </a:rPr>
              <a:t> </a:t>
            </a:r>
            <a:endParaRPr lang="en-US" sz="1200" dirty="0">
              <a:solidFill>
                <a:srgbClr val="FF0000"/>
              </a:solidFill>
              <a:latin typeface="Fanwood"/>
              <a:cs typeface="Fanwood"/>
            </a:endParaRPr>
          </a:p>
          <a:p>
            <a:r>
              <a:rPr lang="en-US" sz="1400" b="1" dirty="0">
                <a:solidFill>
                  <a:srgbClr val="FF0000"/>
                </a:solidFill>
                <a:latin typeface="Fanwood"/>
                <a:cs typeface="Fanwood"/>
              </a:rPr>
              <a:t>Number of </a:t>
            </a:r>
            <a:r>
              <a:rPr lang="en-US" sz="1400" b="1" dirty="0" smtClean="0">
                <a:solidFill>
                  <a:srgbClr val="FF0000"/>
                </a:solidFill>
                <a:latin typeface="Fanwood"/>
                <a:cs typeface="Fanwood"/>
              </a:rPr>
              <a:t>players</a:t>
            </a:r>
            <a:r>
              <a:rPr lang="en-US" sz="1400" dirty="0" smtClean="0">
                <a:solidFill>
                  <a:srgbClr val="FF0000"/>
                </a:solidFill>
                <a:latin typeface="Fanwood"/>
                <a:cs typeface="Fanwood"/>
              </a:rPr>
              <a:t> </a:t>
            </a:r>
          </a:p>
          <a:p>
            <a:r>
              <a:rPr lang="en-US" sz="1200" dirty="0" smtClean="0">
                <a:latin typeface="Fanwood"/>
                <a:cs typeface="Fanwood"/>
              </a:rPr>
              <a:t>2</a:t>
            </a:r>
            <a:r>
              <a:rPr lang="en-US" sz="1200" dirty="0">
                <a:latin typeface="Fanwood"/>
                <a:cs typeface="Fanwood"/>
              </a:rPr>
              <a:t>+ teams (preferably of 2-3 students)</a:t>
            </a:r>
          </a:p>
          <a:p>
            <a:r>
              <a:rPr lang="en-US" sz="1200" b="1" dirty="0">
                <a:latin typeface="Fanwood"/>
                <a:cs typeface="Fanwood"/>
              </a:rPr>
              <a:t> </a:t>
            </a:r>
            <a:endParaRPr lang="en-US" sz="1200" dirty="0">
              <a:latin typeface="Fanwood"/>
              <a:cs typeface="Fanwood"/>
            </a:endParaRPr>
          </a:p>
          <a:p>
            <a:r>
              <a:rPr lang="en-US" sz="1400" b="1" dirty="0">
                <a:solidFill>
                  <a:srgbClr val="FF0000"/>
                </a:solidFill>
                <a:latin typeface="Fanwood"/>
                <a:cs typeface="Fanwood"/>
              </a:rPr>
              <a:t>Game Components</a:t>
            </a:r>
            <a:endParaRPr lang="en-US" sz="1400" dirty="0">
              <a:solidFill>
                <a:srgbClr val="FF0000"/>
              </a:solidFill>
              <a:latin typeface="Fanwood"/>
              <a:cs typeface="Fanwood"/>
            </a:endParaRPr>
          </a:p>
          <a:p>
            <a:pPr marL="171450" lvl="0" indent="-171450">
              <a:buFont typeface="Arial"/>
              <a:buChar char="•"/>
            </a:pPr>
            <a:r>
              <a:rPr lang="en-US" sz="1200" dirty="0">
                <a:latin typeface="Fanwood"/>
                <a:cs typeface="Fanwood"/>
              </a:rPr>
              <a:t>Cards for each round (10+</a:t>
            </a:r>
            <a:r>
              <a:rPr lang="en-US" sz="1200" dirty="0" smtClean="0">
                <a:latin typeface="Fanwood"/>
                <a:cs typeface="Fanwood"/>
              </a:rPr>
              <a:t>)</a:t>
            </a:r>
            <a:br>
              <a:rPr lang="en-US" sz="1200" dirty="0" smtClean="0">
                <a:latin typeface="Fanwood"/>
                <a:cs typeface="Fanwood"/>
              </a:rPr>
            </a:br>
            <a:r>
              <a:rPr lang="en-US" sz="1200" i="1" dirty="0" smtClean="0">
                <a:latin typeface="Fanwood"/>
                <a:cs typeface="Fanwood"/>
              </a:rPr>
              <a:t>Note</a:t>
            </a:r>
            <a:r>
              <a:rPr lang="en-US" sz="1200" dirty="0" smtClean="0">
                <a:latin typeface="Fanwood"/>
                <a:cs typeface="Fanwood"/>
              </a:rPr>
              <a:t>: For a 25 minute game, use 2 rounds, and to extend the game, simply add more rounds.</a:t>
            </a:r>
            <a:endParaRPr lang="en-US" sz="1200" dirty="0">
              <a:latin typeface="Fanwood"/>
              <a:cs typeface="Fanwood"/>
            </a:endParaRPr>
          </a:p>
          <a:p>
            <a:pPr marL="171450" lvl="0" indent="-171450">
              <a:buFont typeface="Arial"/>
              <a:buChar char="•"/>
            </a:pPr>
            <a:r>
              <a:rPr lang="en-US" sz="1200" dirty="0">
                <a:latin typeface="Fanwood"/>
                <a:cs typeface="Fanwood"/>
              </a:rPr>
              <a:t>Copies of the starting “link” for each round – 1 per team</a:t>
            </a:r>
          </a:p>
          <a:p>
            <a:pPr marL="171450" lvl="0" indent="-171450">
              <a:buFont typeface="Arial"/>
              <a:buChar char="•"/>
            </a:pPr>
            <a:r>
              <a:rPr lang="en-US" sz="1200" dirty="0">
                <a:latin typeface="Fanwood"/>
                <a:cs typeface="Fanwood"/>
              </a:rPr>
              <a:t>Cards for sample round (3-4)</a:t>
            </a:r>
          </a:p>
          <a:p>
            <a:pPr marL="171450" lvl="0" indent="-171450">
              <a:buFont typeface="Arial"/>
              <a:buChar char="•"/>
            </a:pPr>
            <a:r>
              <a:rPr lang="en-US" sz="1200" dirty="0">
                <a:latin typeface="Fanwood"/>
                <a:cs typeface="Fanwood"/>
              </a:rPr>
              <a:t>Timer</a:t>
            </a:r>
          </a:p>
          <a:p>
            <a:r>
              <a:rPr lang="en-US" sz="1200" dirty="0">
                <a:latin typeface="Fanwood"/>
                <a:cs typeface="Fanwood"/>
              </a:rPr>
              <a:t> </a:t>
            </a:r>
          </a:p>
          <a:p>
            <a:r>
              <a:rPr lang="en-US" sz="1400" b="1" dirty="0">
                <a:solidFill>
                  <a:srgbClr val="FF0000"/>
                </a:solidFill>
                <a:latin typeface="Fanwood"/>
                <a:cs typeface="Fanwood"/>
              </a:rPr>
              <a:t>Setup</a:t>
            </a:r>
            <a:endParaRPr lang="en-US" sz="1400" dirty="0">
              <a:solidFill>
                <a:srgbClr val="FF0000"/>
              </a:solidFill>
              <a:latin typeface="Fanwood"/>
              <a:cs typeface="Fanwood"/>
            </a:endParaRPr>
          </a:p>
          <a:p>
            <a:pPr marL="171450" lvl="0" indent="-171450">
              <a:buFont typeface="Arial"/>
              <a:buChar char="•"/>
            </a:pPr>
            <a:r>
              <a:rPr lang="en-US" sz="1200" dirty="0">
                <a:latin typeface="Fanwood"/>
                <a:cs typeface="Fanwood"/>
              </a:rPr>
              <a:t>Before each round, distribute the cards around the room so that the side with the search engine result is face up (the content should be on the back). </a:t>
            </a:r>
          </a:p>
          <a:p>
            <a:pPr marL="171450" lvl="0" indent="-171450">
              <a:buFont typeface="Arial"/>
              <a:buChar char="•"/>
            </a:pPr>
            <a:r>
              <a:rPr lang="en-US" sz="1200" dirty="0">
                <a:latin typeface="Fanwood"/>
                <a:cs typeface="Fanwood"/>
              </a:rPr>
              <a:t>Set the timer. For the first round, teams should have 7 minutes, for the second round, 6 minutes, etc. </a:t>
            </a:r>
            <a:r>
              <a:rPr lang="en-US" sz="1200" i="1" dirty="0">
                <a:latin typeface="Fanwood"/>
                <a:cs typeface="Fanwood"/>
              </a:rPr>
              <a:t>Time limits can be changed.</a:t>
            </a:r>
            <a:endParaRPr lang="en-US" sz="1200" dirty="0">
              <a:latin typeface="Fanwood"/>
              <a:cs typeface="Fanwood"/>
            </a:endParaRPr>
          </a:p>
          <a:p>
            <a:r>
              <a:rPr lang="en-US" sz="1200" dirty="0" smtClean="0">
                <a:solidFill>
                  <a:srgbClr val="FF0000"/>
                </a:solidFill>
                <a:latin typeface="Fanwood"/>
                <a:cs typeface="Fanwood"/>
              </a:rPr>
              <a:t> </a:t>
            </a:r>
          </a:p>
          <a:p>
            <a:r>
              <a:rPr lang="en-US" sz="1400" b="1" dirty="0" smtClean="0">
                <a:solidFill>
                  <a:srgbClr val="FF0000"/>
                </a:solidFill>
                <a:latin typeface="Fanwood"/>
                <a:cs typeface="Fanwood"/>
              </a:rPr>
              <a:t>Rules for Each Round</a:t>
            </a:r>
            <a:endParaRPr lang="en-US" sz="1400" dirty="0" smtClean="0">
              <a:solidFill>
                <a:srgbClr val="FF0000"/>
              </a:solidFill>
              <a:latin typeface="Fanwood"/>
              <a:cs typeface="Fanwood"/>
            </a:endParaRPr>
          </a:p>
          <a:p>
            <a:pPr lvl="0" fontAlgn="base"/>
            <a:r>
              <a:rPr lang="en-US" sz="1200" i="1" dirty="0" smtClean="0">
                <a:latin typeface="Fanwood"/>
                <a:cs typeface="Fanwood"/>
              </a:rPr>
              <a:t>Note</a:t>
            </a:r>
            <a:r>
              <a:rPr lang="en-US" sz="1200" dirty="0" smtClean="0">
                <a:latin typeface="Fanwood"/>
                <a:cs typeface="Fanwood"/>
              </a:rPr>
              <a:t>: The facilitator can demonstrate the game with the </a:t>
            </a:r>
            <a:r>
              <a:rPr lang="en-US" sz="1200" b="1" dirty="0" smtClean="0">
                <a:latin typeface="Fanwood"/>
                <a:cs typeface="Fanwood"/>
              </a:rPr>
              <a:t>sample round</a:t>
            </a:r>
            <a:r>
              <a:rPr lang="en-US" sz="1200" dirty="0" smtClean="0">
                <a:latin typeface="Fanwood"/>
                <a:cs typeface="Fanwood"/>
              </a:rPr>
              <a:t>.</a:t>
            </a:r>
          </a:p>
          <a:p>
            <a:pPr lvl="0" fontAlgn="base"/>
            <a:endParaRPr lang="en-US" sz="1200" dirty="0">
              <a:latin typeface="Fanwood"/>
              <a:cs typeface="Fanwood"/>
            </a:endParaRPr>
          </a:p>
          <a:p>
            <a:pPr marL="171450" lvl="0" indent="-171450" fontAlgn="base">
              <a:buFont typeface="Arial"/>
              <a:buChar char="•"/>
            </a:pPr>
            <a:r>
              <a:rPr lang="en-US" sz="1200" dirty="0">
                <a:latin typeface="Fanwood"/>
                <a:cs typeface="Fanwood"/>
              </a:rPr>
              <a:t>At the start of each round a new question and context will be presented.</a:t>
            </a:r>
          </a:p>
          <a:p>
            <a:pPr marL="171450" lvl="0" indent="-171450" fontAlgn="base">
              <a:buFont typeface="Arial"/>
              <a:buChar char="•"/>
            </a:pPr>
            <a:r>
              <a:rPr lang="en-US" sz="1200" dirty="0">
                <a:latin typeface="Fanwood"/>
                <a:cs typeface="Fanwood"/>
              </a:rPr>
              <a:t>The Google Search will be read by the facilitator.</a:t>
            </a:r>
          </a:p>
          <a:p>
            <a:pPr marL="171450" lvl="0" indent="-171450" fontAlgn="base">
              <a:buFont typeface="Arial"/>
              <a:buChar char="•"/>
            </a:pPr>
            <a:r>
              <a:rPr lang="en-US" sz="1200" dirty="0">
                <a:latin typeface="Fanwood"/>
                <a:cs typeface="Fanwood"/>
              </a:rPr>
              <a:t>Each team will receive the first card, which is the first search result. </a:t>
            </a:r>
            <a:r>
              <a:rPr lang="en-US" sz="1200" i="1" dirty="0">
                <a:latin typeface="Fanwood"/>
                <a:cs typeface="Fanwood"/>
              </a:rPr>
              <a:t>Youths often click on the first search result in a Google search.</a:t>
            </a:r>
            <a:endParaRPr lang="en-US" sz="1200" dirty="0">
              <a:latin typeface="Fanwood"/>
              <a:cs typeface="Fanwood"/>
            </a:endParaRPr>
          </a:p>
          <a:p>
            <a:pPr marL="171450" lvl="0" indent="-171450" fontAlgn="base">
              <a:buFont typeface="Arial"/>
              <a:buChar char="•"/>
            </a:pPr>
            <a:r>
              <a:rPr lang="en-US" sz="1200" dirty="0">
                <a:latin typeface="Fanwood"/>
                <a:cs typeface="Fanwood"/>
              </a:rPr>
              <a:t>There are 9+ other cards placed around the room. The top side looks like the information on the Google Search result page, and the down side is the page content when a search result is clicked on.</a:t>
            </a:r>
          </a:p>
          <a:p>
            <a:pPr marL="171450" lvl="0" indent="-171450" fontAlgn="base">
              <a:buFont typeface="Arial"/>
              <a:buChar char="•"/>
            </a:pPr>
            <a:r>
              <a:rPr lang="en-US" sz="1200" dirty="0">
                <a:latin typeface="Fanwood"/>
                <a:cs typeface="Fanwood"/>
              </a:rPr>
              <a:t>Each team decides if they like the search result (the one they are given), and if they want to click on it (flip it over), and if they want to use the information (keep the card) or not (turn the card back over and continue searching). As teams move around the room in a physical Google “search,” </a:t>
            </a:r>
            <a:r>
              <a:rPr lang="en-US" sz="1200" b="1" dirty="0">
                <a:latin typeface="Fanwood"/>
                <a:cs typeface="Fanwood"/>
              </a:rPr>
              <a:t>they must never be holding more than one search result card at a time.</a:t>
            </a:r>
            <a:r>
              <a:rPr lang="en-US" sz="1200" dirty="0">
                <a:latin typeface="Fanwood"/>
                <a:cs typeface="Fanwood"/>
              </a:rPr>
              <a:t> </a:t>
            </a:r>
          </a:p>
          <a:p>
            <a:pPr marL="171450" lvl="0" indent="-171450" fontAlgn="base">
              <a:buFont typeface="Arial"/>
              <a:buChar char="•"/>
            </a:pPr>
            <a:r>
              <a:rPr lang="en-US" sz="1200" dirty="0">
                <a:latin typeface="Fanwood"/>
                <a:cs typeface="Fanwood"/>
              </a:rPr>
              <a:t>When time runs out, teams have 1-2 minutes to discuss and prepare their argument.</a:t>
            </a:r>
          </a:p>
          <a:p>
            <a:pPr marL="171450" lvl="0" indent="-171450" fontAlgn="base">
              <a:buFont typeface="Arial"/>
              <a:buChar char="•"/>
            </a:pPr>
            <a:r>
              <a:rPr lang="en-US" sz="1200" dirty="0">
                <a:latin typeface="Fanwood"/>
                <a:cs typeface="Fanwood"/>
              </a:rPr>
              <a:t>At the end of the round, each team needs one card they use to </a:t>
            </a:r>
            <a:endParaRPr lang="en-US" sz="1200" dirty="0" smtClean="0">
              <a:latin typeface="Fanwood"/>
              <a:cs typeface="Fanwood"/>
            </a:endParaRPr>
          </a:p>
          <a:p>
            <a:pPr marL="680862" lvl="1" indent="-171450" fontAlgn="base">
              <a:buFont typeface="Arial"/>
              <a:buChar char="•"/>
            </a:pPr>
            <a:r>
              <a:rPr lang="en-US" sz="1200" dirty="0" smtClean="0">
                <a:latin typeface="Fanwood"/>
                <a:cs typeface="Fanwood"/>
              </a:rPr>
              <a:t>answer </a:t>
            </a:r>
            <a:r>
              <a:rPr lang="en-US" sz="1200" dirty="0">
                <a:latin typeface="Fanwood"/>
                <a:cs typeface="Fanwood"/>
              </a:rPr>
              <a:t>the original search </a:t>
            </a:r>
            <a:r>
              <a:rPr lang="en-US" sz="1200" dirty="0" smtClean="0">
                <a:latin typeface="Fanwood"/>
                <a:cs typeface="Fanwood"/>
              </a:rPr>
              <a:t>query</a:t>
            </a:r>
          </a:p>
          <a:p>
            <a:pPr marL="680862" lvl="1" indent="-171450" fontAlgn="base">
              <a:buFont typeface="Arial"/>
              <a:buChar char="•"/>
            </a:pPr>
            <a:r>
              <a:rPr lang="en-US" sz="1200" dirty="0" smtClean="0">
                <a:latin typeface="Fanwood"/>
                <a:cs typeface="Fanwood"/>
              </a:rPr>
              <a:t>explain </a:t>
            </a:r>
            <a:r>
              <a:rPr lang="en-US" sz="1200" dirty="0">
                <a:latin typeface="Fanwood"/>
                <a:cs typeface="Fanwood"/>
              </a:rPr>
              <a:t>why they chose the </a:t>
            </a:r>
            <a:r>
              <a:rPr lang="en-US" sz="1200" dirty="0" smtClean="0">
                <a:latin typeface="Fanwood"/>
                <a:cs typeface="Fanwood"/>
              </a:rPr>
              <a:t>source</a:t>
            </a:r>
          </a:p>
          <a:p>
            <a:pPr marL="680862" lvl="1" indent="-171450" fontAlgn="base">
              <a:buFont typeface="Arial"/>
              <a:buChar char="•"/>
            </a:pPr>
            <a:r>
              <a:rPr lang="en-US" sz="1200" dirty="0" smtClean="0">
                <a:latin typeface="Fanwood"/>
                <a:cs typeface="Fanwood"/>
              </a:rPr>
              <a:t>why </a:t>
            </a:r>
            <a:r>
              <a:rPr lang="en-US" sz="1200" dirty="0">
                <a:latin typeface="Fanwood"/>
                <a:cs typeface="Fanwood"/>
              </a:rPr>
              <a:t>their source should be trusted</a:t>
            </a:r>
          </a:p>
          <a:p>
            <a:pPr marL="171450" lvl="0" indent="-171450">
              <a:buFont typeface="Arial"/>
              <a:buChar char="•"/>
            </a:pPr>
            <a:r>
              <a:rPr lang="en-US" sz="1200" dirty="0">
                <a:latin typeface="Fanwood"/>
                <a:cs typeface="Fanwood"/>
              </a:rPr>
              <a:t>The facilitator will judge the “winner” of each round.</a:t>
            </a:r>
          </a:p>
          <a:p>
            <a:r>
              <a:rPr lang="en-US" sz="1200" dirty="0">
                <a:latin typeface="Fanwood"/>
                <a:cs typeface="Fanwood"/>
              </a:rPr>
              <a:t> </a:t>
            </a:r>
          </a:p>
          <a:p>
            <a:r>
              <a:rPr lang="en-US" sz="1200" dirty="0" smtClean="0">
                <a:latin typeface="Fanwood"/>
                <a:cs typeface="Fanwood"/>
              </a:rPr>
              <a:t> </a:t>
            </a:r>
            <a:endParaRPr lang="en-US" sz="1200" b="1" dirty="0">
              <a:latin typeface="Fanwood"/>
              <a:cs typeface="Fanwood"/>
            </a:endParaRPr>
          </a:p>
        </p:txBody>
      </p:sp>
    </p:spTree>
    <p:extLst>
      <p:ext uri="{BB962C8B-B14F-4D97-AF65-F5344CB8AC3E}">
        <p14:creationId xmlns:p14="http://schemas.microsoft.com/office/powerpoint/2010/main" val="693678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866" y="220134"/>
            <a:ext cx="7128933" cy="3508652"/>
          </a:xfrm>
          <a:prstGeom prst="rect">
            <a:avLst/>
          </a:prstGeom>
          <a:noFill/>
        </p:spPr>
        <p:txBody>
          <a:bodyPr wrap="square" rtlCol="0">
            <a:spAutoFit/>
          </a:bodyPr>
          <a:lstStyle/>
          <a:p>
            <a:r>
              <a:rPr lang="en-US" sz="1400" b="1" dirty="0" smtClean="0">
                <a:solidFill>
                  <a:srgbClr val="FF0000"/>
                </a:solidFill>
                <a:latin typeface="Fanwood"/>
                <a:cs typeface="Fanwood"/>
              </a:rPr>
              <a:t>Post-Round Discussion Questions</a:t>
            </a:r>
            <a:endParaRPr lang="en-US" sz="1400" dirty="0" smtClean="0">
              <a:solidFill>
                <a:srgbClr val="FF0000"/>
              </a:solidFill>
              <a:latin typeface="Fanwood"/>
              <a:cs typeface="Fanwood"/>
            </a:endParaRPr>
          </a:p>
          <a:p>
            <a:pPr marL="171450" lvl="0" indent="-171450">
              <a:buFont typeface="Arial"/>
              <a:buChar char="•"/>
            </a:pPr>
            <a:r>
              <a:rPr lang="en-US" sz="1200" dirty="0" smtClean="0">
                <a:latin typeface="Fanwood"/>
                <a:cs typeface="Fanwood"/>
              </a:rPr>
              <a:t>Why did you choose this card? Why do you think it’s the best result?</a:t>
            </a:r>
          </a:p>
          <a:p>
            <a:pPr marL="171450" lvl="0" indent="-171450">
              <a:buFont typeface="Arial"/>
              <a:buChar char="•"/>
            </a:pPr>
            <a:r>
              <a:rPr lang="en-US" sz="1200" dirty="0" smtClean="0">
                <a:latin typeface="Fanwood"/>
                <a:cs typeface="Fanwood"/>
              </a:rPr>
              <a:t>Which factors did you think influenced your decision?</a:t>
            </a:r>
          </a:p>
          <a:p>
            <a:pPr marL="171450" lvl="0" indent="-171450">
              <a:buFont typeface="Arial"/>
              <a:buChar char="•"/>
            </a:pPr>
            <a:r>
              <a:rPr lang="en-US" sz="1200" dirty="0" smtClean="0">
                <a:latin typeface="Fanwood"/>
                <a:cs typeface="Fanwood"/>
              </a:rPr>
              <a:t>When you search for things online, do you look for some of these same factors?</a:t>
            </a:r>
          </a:p>
          <a:p>
            <a:pPr marL="171450" lvl="0" indent="-171450">
              <a:buFont typeface="Arial"/>
              <a:buChar char="•"/>
            </a:pPr>
            <a:r>
              <a:rPr lang="en-US" sz="1200" dirty="0" smtClean="0">
                <a:latin typeface="Fanwood"/>
                <a:cs typeface="Fanwood"/>
              </a:rPr>
              <a:t>What else do you look for?</a:t>
            </a:r>
          </a:p>
          <a:p>
            <a:pPr marL="171450" lvl="0" indent="-171450">
              <a:buFont typeface="Arial"/>
              <a:buChar char="•"/>
            </a:pPr>
            <a:r>
              <a:rPr lang="en-US" sz="1200" dirty="0" smtClean="0">
                <a:latin typeface="Fanwood"/>
                <a:cs typeface="Fanwood"/>
              </a:rPr>
              <a:t>Why is your card better than Team X’s?</a:t>
            </a:r>
          </a:p>
          <a:p>
            <a:r>
              <a:rPr lang="en-US" sz="1200" dirty="0" smtClean="0">
                <a:latin typeface="Fanwood"/>
                <a:cs typeface="Fanwood"/>
              </a:rPr>
              <a:t> </a:t>
            </a:r>
          </a:p>
          <a:p>
            <a:r>
              <a:rPr lang="en-US" sz="1400" b="1" dirty="0" smtClean="0">
                <a:solidFill>
                  <a:srgbClr val="FF0000"/>
                </a:solidFill>
                <a:latin typeface="Fanwood"/>
                <a:cs typeface="Fanwood"/>
              </a:rPr>
              <a:t>Post-Game Discussion Questions</a:t>
            </a:r>
            <a:endParaRPr lang="en-US" sz="1400" dirty="0" smtClean="0">
              <a:solidFill>
                <a:srgbClr val="FF0000"/>
              </a:solidFill>
              <a:latin typeface="Fanwood"/>
              <a:cs typeface="Fanwood"/>
            </a:endParaRPr>
          </a:p>
          <a:p>
            <a:pPr marL="171450" lvl="0" indent="-171450">
              <a:buFont typeface="Arial"/>
              <a:buChar char="•"/>
            </a:pPr>
            <a:r>
              <a:rPr lang="en-US" sz="1200" dirty="0" smtClean="0">
                <a:latin typeface="Fanwood"/>
                <a:cs typeface="Fanwood"/>
              </a:rPr>
              <a:t>As you played this game, did you change your strategies? How so?</a:t>
            </a:r>
          </a:p>
          <a:p>
            <a:pPr marL="171450" lvl="0" indent="-171450">
              <a:buFont typeface="Arial"/>
              <a:buChar char="•"/>
            </a:pPr>
            <a:r>
              <a:rPr lang="en-US" sz="1200" dirty="0" smtClean="0">
                <a:latin typeface="Fanwood"/>
                <a:cs typeface="Fanwood"/>
              </a:rPr>
              <a:t>Which factors do you think are more important than others when you search for information?</a:t>
            </a:r>
          </a:p>
          <a:p>
            <a:pPr marL="171450" lvl="0" indent="-171450">
              <a:buFont typeface="Arial"/>
              <a:buChar char="•"/>
            </a:pPr>
            <a:r>
              <a:rPr lang="en-US" sz="1200" dirty="0" smtClean="0">
                <a:latin typeface="Fanwood"/>
                <a:cs typeface="Fanwood"/>
              </a:rPr>
              <a:t>Are there any things which aren’t on the cards which you think about when you decide if information is good?</a:t>
            </a:r>
          </a:p>
          <a:p>
            <a:pPr marL="171450" lvl="0" indent="-171450">
              <a:buFont typeface="Arial"/>
              <a:buChar char="•"/>
            </a:pPr>
            <a:r>
              <a:rPr lang="en-US" sz="1200" dirty="0" smtClean="0">
                <a:latin typeface="Fanwood"/>
                <a:cs typeface="Fanwood"/>
              </a:rPr>
              <a:t>What would you include in your own media in order to attract other people and look legit to them?</a:t>
            </a:r>
          </a:p>
          <a:p>
            <a:pPr marL="171450" lvl="0" indent="-171450">
              <a:buFont typeface="Arial"/>
              <a:buChar char="•"/>
            </a:pPr>
            <a:endParaRPr lang="en-US" sz="1200" dirty="0">
              <a:latin typeface="Fanwood"/>
              <a:cs typeface="Fanwood"/>
            </a:endParaRPr>
          </a:p>
          <a:p>
            <a:pPr lvl="0" algn="just"/>
            <a:r>
              <a:rPr lang="en-US" sz="1400" b="1" dirty="0" smtClean="0">
                <a:solidFill>
                  <a:srgbClr val="FF0000"/>
                </a:solidFill>
                <a:latin typeface="Fanwood"/>
                <a:cs typeface="Fanwood"/>
              </a:rPr>
              <a:t>Say: </a:t>
            </a:r>
            <a:r>
              <a:rPr lang="en-US" sz="1200" dirty="0" smtClean="0">
                <a:latin typeface="Fanwood"/>
                <a:cs typeface="Fanwood"/>
              </a:rPr>
              <a:t>As each team played the game, their strategies changed. </a:t>
            </a:r>
            <a:r>
              <a:rPr lang="en-US" sz="1200" i="1" dirty="0" smtClean="0">
                <a:latin typeface="Fanwood"/>
                <a:cs typeface="Fanwood"/>
              </a:rPr>
              <a:t>[Link back to the Marshmallow Challenge.]</a:t>
            </a:r>
            <a:r>
              <a:rPr lang="en-US" sz="1200" dirty="0" smtClean="0">
                <a:latin typeface="Fanwood"/>
                <a:cs typeface="Fanwood"/>
              </a:rPr>
              <a:t> Also, we decided that certain things about websites can make us more likely to use or trust a site, such as… </a:t>
            </a:r>
            <a:r>
              <a:rPr lang="en-US" sz="1200" i="1" dirty="0" smtClean="0">
                <a:latin typeface="Fanwood"/>
                <a:cs typeface="Fanwood"/>
              </a:rPr>
              <a:t>[recap what participants said]</a:t>
            </a:r>
            <a:r>
              <a:rPr lang="en-US" sz="1200" dirty="0" smtClean="0">
                <a:latin typeface="Fanwood"/>
                <a:cs typeface="Fanwood"/>
              </a:rPr>
              <a:t>. So, keeping all of that in mind, now, </a:t>
            </a:r>
            <a:r>
              <a:rPr lang="en-US" sz="1200" i="1" dirty="0" smtClean="0">
                <a:latin typeface="Fanwood"/>
                <a:cs typeface="Fanwood"/>
              </a:rPr>
              <a:t>you</a:t>
            </a:r>
            <a:r>
              <a:rPr lang="en-US" sz="1200" dirty="0" smtClean="0">
                <a:latin typeface="Fanwood"/>
                <a:cs typeface="Fanwood"/>
              </a:rPr>
              <a:t> are going to pitch an idea for creating interesting, relevant, and reliable information online. </a:t>
            </a:r>
            <a:endParaRPr lang="en-US" sz="1200" b="1" dirty="0" smtClean="0">
              <a:latin typeface="Fanwood"/>
              <a:cs typeface="Fanwood"/>
            </a:endParaRPr>
          </a:p>
          <a:p>
            <a:endParaRPr lang="en-US" sz="1200" dirty="0">
              <a:latin typeface="Fanwood"/>
              <a:cs typeface="Fanwood"/>
            </a:endParaRPr>
          </a:p>
        </p:txBody>
      </p:sp>
    </p:spTree>
    <p:extLst>
      <p:ext uri="{BB962C8B-B14F-4D97-AF65-F5344CB8AC3E}">
        <p14:creationId xmlns:p14="http://schemas.microsoft.com/office/powerpoint/2010/main" val="2250852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067" y="156554"/>
            <a:ext cx="3865161" cy="954107"/>
          </a:xfrm>
          <a:prstGeom prst="rect">
            <a:avLst/>
          </a:prstGeom>
          <a:noFill/>
        </p:spPr>
        <p:txBody>
          <a:bodyPr wrap="none" rtlCol="0">
            <a:spAutoFit/>
          </a:bodyPr>
          <a:lstStyle/>
          <a:p>
            <a:r>
              <a:rPr lang="en-US" sz="3600" b="1" dirty="0" smtClean="0">
                <a:solidFill>
                  <a:srgbClr val="FF0000"/>
                </a:solidFill>
                <a:latin typeface="Fanwood"/>
                <a:cs typeface="Fanwood"/>
              </a:rPr>
              <a:t>Sources for Research</a:t>
            </a:r>
          </a:p>
          <a:p>
            <a:r>
              <a:rPr lang="en-US" dirty="0" smtClean="0">
                <a:latin typeface="Fanwood"/>
                <a:cs typeface="Fanwood"/>
              </a:rPr>
              <a:t>(30 minutes)</a:t>
            </a:r>
            <a:endParaRPr lang="en-US" dirty="0">
              <a:latin typeface="Fanwood"/>
              <a:cs typeface="Fanwood"/>
            </a:endParaRPr>
          </a:p>
        </p:txBody>
      </p:sp>
      <p:sp>
        <p:nvSpPr>
          <p:cNvPr id="5" name="TextBox 4"/>
          <p:cNvSpPr txBox="1"/>
          <p:nvPr/>
        </p:nvSpPr>
        <p:spPr>
          <a:xfrm>
            <a:off x="237066" y="1185332"/>
            <a:ext cx="7229825" cy="5847753"/>
          </a:xfrm>
          <a:prstGeom prst="rect">
            <a:avLst/>
          </a:prstGeom>
          <a:noFill/>
        </p:spPr>
        <p:txBody>
          <a:bodyPr wrap="square" rtlCol="0">
            <a:spAutoFit/>
          </a:bodyPr>
          <a:lstStyle/>
          <a:p>
            <a:pPr algn="just"/>
            <a:r>
              <a:rPr lang="en-US" sz="1400" b="1" dirty="0" smtClean="0">
                <a:solidFill>
                  <a:srgbClr val="FF0000"/>
                </a:solidFill>
                <a:latin typeface="Fanwood"/>
                <a:cs typeface="Fanwood"/>
              </a:rPr>
              <a:t>Goal: </a:t>
            </a:r>
            <a:r>
              <a:rPr lang="en-US" sz="1200" dirty="0" smtClean="0">
                <a:solidFill>
                  <a:srgbClr val="000000"/>
                </a:solidFill>
                <a:latin typeface="Fanwood"/>
                <a:cs typeface="Fanwood"/>
              </a:rPr>
              <a:t>To explore different kinds of research sources.</a:t>
            </a:r>
          </a:p>
          <a:p>
            <a:pPr algn="just"/>
            <a:endParaRPr lang="en-US" sz="1200" dirty="0">
              <a:latin typeface="Fanwood"/>
              <a:cs typeface="Fanwood"/>
            </a:endParaRPr>
          </a:p>
          <a:p>
            <a:pPr algn="just"/>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Resources handout</a:t>
            </a:r>
          </a:p>
          <a:p>
            <a:pPr algn="just"/>
            <a:r>
              <a:rPr lang="en-US" sz="1200" dirty="0" err="1" smtClean="0">
                <a:solidFill>
                  <a:srgbClr val="000000"/>
                </a:solidFill>
                <a:latin typeface="Fanwood"/>
                <a:cs typeface="Fanwood"/>
              </a:rPr>
              <a:t>Prezi</a:t>
            </a:r>
            <a:r>
              <a:rPr lang="en-US" sz="1200" dirty="0" smtClean="0">
                <a:solidFill>
                  <a:srgbClr val="000000"/>
                </a:solidFill>
                <a:latin typeface="Fanwood"/>
                <a:cs typeface="Fanwood"/>
              </a:rPr>
              <a:t> presentation: </a:t>
            </a:r>
            <a:r>
              <a:rPr lang="en-US" sz="1200" dirty="0">
                <a:latin typeface="Fanwood"/>
                <a:cs typeface="Fanwood"/>
              </a:rPr>
              <a:t>http://</a:t>
            </a:r>
            <a:r>
              <a:rPr lang="en-US" sz="1200" dirty="0" err="1">
                <a:latin typeface="Fanwood"/>
                <a:cs typeface="Fanwood"/>
              </a:rPr>
              <a:t>prezi.com</a:t>
            </a:r>
            <a:r>
              <a:rPr lang="en-US" sz="1200" dirty="0">
                <a:latin typeface="Fanwood"/>
                <a:cs typeface="Fanwood"/>
              </a:rPr>
              <a:t>/ijvzi1ngs_p8/?</a:t>
            </a:r>
            <a:r>
              <a:rPr lang="en-US" sz="1200" dirty="0" err="1">
                <a:latin typeface="Fanwood"/>
                <a:cs typeface="Fanwood"/>
              </a:rPr>
              <a:t>utm_campaign</a:t>
            </a:r>
            <a:r>
              <a:rPr lang="en-US" sz="1200" dirty="0">
                <a:latin typeface="Fanwood"/>
                <a:cs typeface="Fanwood"/>
              </a:rPr>
              <a:t>=</a:t>
            </a:r>
            <a:r>
              <a:rPr lang="en-US" sz="1200" dirty="0" err="1">
                <a:latin typeface="Fanwood"/>
                <a:cs typeface="Fanwood"/>
              </a:rPr>
              <a:t>share&amp;utm_medium</a:t>
            </a:r>
            <a:r>
              <a:rPr lang="en-US" sz="1200" dirty="0">
                <a:latin typeface="Fanwood"/>
                <a:cs typeface="Fanwood"/>
              </a:rPr>
              <a:t>=</a:t>
            </a:r>
            <a:r>
              <a:rPr lang="en-US" sz="1200" dirty="0" err="1">
                <a:latin typeface="Fanwood"/>
                <a:cs typeface="Fanwood"/>
              </a:rPr>
              <a:t>copy&amp;rc</a:t>
            </a:r>
            <a:r>
              <a:rPr lang="en-US" sz="1200" dirty="0">
                <a:latin typeface="Fanwood"/>
                <a:cs typeface="Fanwood"/>
              </a:rPr>
              <a:t>=</a:t>
            </a:r>
            <a:r>
              <a:rPr lang="en-US" sz="1200" dirty="0" smtClean="0">
                <a:latin typeface="Fanwood"/>
                <a:cs typeface="Fanwood"/>
              </a:rPr>
              <a:t>ex0share</a:t>
            </a:r>
            <a:endParaRPr lang="en-US" sz="1200" dirty="0" smtClean="0">
              <a:solidFill>
                <a:srgbClr val="000000"/>
              </a:solidFill>
              <a:latin typeface="Fanwood"/>
              <a:cs typeface="Fanwood"/>
            </a:endParaRPr>
          </a:p>
          <a:p>
            <a:pPr algn="just"/>
            <a:endParaRPr lang="en-US" sz="1400" b="1" dirty="0">
              <a:solidFill>
                <a:srgbClr val="953735"/>
              </a:solidFill>
              <a:latin typeface="Fanwood"/>
              <a:cs typeface="Fanwood"/>
            </a:endParaRPr>
          </a:p>
          <a:p>
            <a:pPr algn="just"/>
            <a:r>
              <a:rPr lang="en-US" sz="1400" b="1" dirty="0" smtClean="0">
                <a:solidFill>
                  <a:srgbClr val="FF0000"/>
                </a:solidFill>
                <a:latin typeface="Fanwood"/>
                <a:cs typeface="Fanwood"/>
              </a:rPr>
              <a:t>Say: </a:t>
            </a:r>
            <a:r>
              <a:rPr lang="en-US" sz="1200" dirty="0" smtClean="0">
                <a:latin typeface="Fanwood"/>
                <a:cs typeface="Fanwood"/>
              </a:rPr>
              <a:t>We’ve talked about how to evaluate information via a Google search. Let’s talk about other places on the internet where you can find research material. </a:t>
            </a:r>
            <a:r>
              <a:rPr lang="en-US" sz="1200" i="1" dirty="0" smtClean="0">
                <a:latin typeface="Fanwood"/>
                <a:cs typeface="Fanwood"/>
              </a:rPr>
              <a:t>[Walk through the </a:t>
            </a:r>
            <a:r>
              <a:rPr lang="en-US" sz="1200" i="1" dirty="0" err="1" smtClean="0">
                <a:latin typeface="Fanwood"/>
                <a:cs typeface="Fanwood"/>
              </a:rPr>
              <a:t>Prezi</a:t>
            </a:r>
            <a:r>
              <a:rPr lang="en-US" sz="1200" i="1" dirty="0" smtClean="0">
                <a:latin typeface="Fanwood"/>
                <a:cs typeface="Fanwood"/>
              </a:rPr>
              <a:t> and explain the benefits of each source.]</a:t>
            </a:r>
            <a:endParaRPr lang="en-US" sz="1200" dirty="0">
              <a:solidFill>
                <a:srgbClr val="FF0000"/>
              </a:solidFill>
              <a:latin typeface="Fanwood"/>
              <a:cs typeface="Fanwood"/>
            </a:endParaRPr>
          </a:p>
          <a:p>
            <a:pPr algn="just"/>
            <a:endParaRPr lang="en-US" sz="1400" b="1" dirty="0" smtClean="0">
              <a:solidFill>
                <a:srgbClr val="FF0000"/>
              </a:solidFill>
              <a:latin typeface="Fanwood"/>
              <a:cs typeface="Fanwood"/>
            </a:endParaRPr>
          </a:p>
          <a:p>
            <a:pPr algn="just"/>
            <a:r>
              <a:rPr lang="en-US" sz="1400" b="1" dirty="0" smtClean="0">
                <a:solidFill>
                  <a:srgbClr val="FF0000"/>
                </a:solidFill>
                <a:latin typeface="Fanwood"/>
                <a:cs typeface="Fanwood"/>
              </a:rPr>
              <a:t>Research Methods: </a:t>
            </a:r>
          </a:p>
          <a:p>
            <a:pPr algn="just"/>
            <a:endParaRPr lang="en-US" sz="1200" i="1" dirty="0">
              <a:solidFill>
                <a:srgbClr val="000000"/>
              </a:solidFill>
              <a:latin typeface="Fanwood"/>
              <a:cs typeface="Fanwood"/>
            </a:endParaRPr>
          </a:p>
          <a:p>
            <a:pPr marL="171450" indent="-171450" algn="just">
              <a:buFont typeface="Arial"/>
              <a:buChar char="•"/>
            </a:pPr>
            <a:r>
              <a:rPr lang="en-US" sz="1200" b="1" dirty="0" smtClean="0">
                <a:latin typeface="Fanwood"/>
                <a:cs typeface="Fanwood"/>
              </a:rPr>
              <a:t>Google/Bing</a:t>
            </a:r>
            <a:r>
              <a:rPr lang="en-US" sz="1200" dirty="0" smtClean="0">
                <a:latin typeface="Fanwood"/>
                <a:cs typeface="Fanwood"/>
              </a:rPr>
              <a:t>: search engine</a:t>
            </a:r>
          </a:p>
          <a:p>
            <a:pPr marL="680862" lvl="1" indent="-171450" algn="just">
              <a:buFont typeface="Arial"/>
              <a:buChar char="•"/>
            </a:pPr>
            <a:r>
              <a:rPr lang="en-US" sz="1200" dirty="0" smtClean="0">
                <a:latin typeface="Fanwood"/>
                <a:cs typeface="Fanwood"/>
              </a:rPr>
              <a:t>Use </a:t>
            </a:r>
            <a:r>
              <a:rPr lang="en-US" sz="1200" b="1" dirty="0" err="1" smtClean="0">
                <a:latin typeface="Fanwood"/>
                <a:cs typeface="Fanwood"/>
              </a:rPr>
              <a:t>Boolify</a:t>
            </a:r>
            <a:r>
              <a:rPr lang="en-US" sz="1200" dirty="0" smtClean="0">
                <a:latin typeface="Fanwood"/>
                <a:cs typeface="Fanwood"/>
              </a:rPr>
              <a:t> to learn the </a:t>
            </a:r>
            <a:r>
              <a:rPr lang="en-US" sz="1200" dirty="0" err="1" smtClean="0">
                <a:latin typeface="Fanwood"/>
                <a:cs typeface="Fanwood"/>
              </a:rPr>
              <a:t>boolean</a:t>
            </a:r>
            <a:r>
              <a:rPr lang="en-US" sz="1200" dirty="0" smtClean="0">
                <a:latin typeface="Fanwood"/>
                <a:cs typeface="Fanwood"/>
              </a:rPr>
              <a:t> operators and refine your search queries!</a:t>
            </a:r>
          </a:p>
          <a:p>
            <a:pPr marL="171450" indent="-171450" algn="just">
              <a:buFont typeface="Arial"/>
              <a:buChar char="•"/>
            </a:pPr>
            <a:r>
              <a:rPr lang="en-US" sz="1200" b="1" dirty="0" smtClean="0">
                <a:latin typeface="Fanwood"/>
                <a:cs typeface="Fanwood"/>
              </a:rPr>
              <a:t>Google Scholar: </a:t>
            </a:r>
            <a:r>
              <a:rPr lang="en-US" sz="1200" dirty="0" smtClean="0">
                <a:latin typeface="Fanwood"/>
                <a:cs typeface="Fanwood"/>
              </a:rPr>
              <a:t>search engine for journal articles</a:t>
            </a:r>
          </a:p>
          <a:p>
            <a:pPr marL="680862" lvl="1" indent="-171450" algn="just">
              <a:buFont typeface="Arial"/>
              <a:buChar char="•"/>
            </a:pPr>
            <a:r>
              <a:rPr lang="en-US" sz="1200" dirty="0" smtClean="0">
                <a:latin typeface="Fanwood"/>
                <a:cs typeface="Fanwood"/>
              </a:rPr>
              <a:t>Use “Cited by ##” or “Related articles” to broaden your search</a:t>
            </a:r>
            <a:endParaRPr lang="en-US" sz="1200" dirty="0">
              <a:latin typeface="Fanwood"/>
              <a:cs typeface="Fanwood"/>
            </a:endParaRPr>
          </a:p>
          <a:p>
            <a:pPr marL="171450" indent="-171450" algn="just">
              <a:buFont typeface="Arial"/>
              <a:buChar char="•"/>
            </a:pPr>
            <a:r>
              <a:rPr lang="en-US" sz="1200" b="1" dirty="0" smtClean="0">
                <a:latin typeface="Fanwood"/>
                <a:cs typeface="Fanwood"/>
              </a:rPr>
              <a:t>Wikipedia</a:t>
            </a:r>
            <a:r>
              <a:rPr lang="en-US" sz="1200" dirty="0" smtClean="0">
                <a:latin typeface="Fanwood"/>
                <a:cs typeface="Fanwood"/>
              </a:rPr>
              <a:t>: use Wikipedia for an overview of your topic, or for a list of sources to help you get started!</a:t>
            </a:r>
          </a:p>
          <a:p>
            <a:pPr marL="171450" indent="-171450" algn="just">
              <a:buFont typeface="Arial"/>
              <a:buChar char="•"/>
            </a:pPr>
            <a:r>
              <a:rPr lang="en-US" sz="1200" b="1" dirty="0" smtClean="0">
                <a:latin typeface="Fanwood"/>
                <a:cs typeface="Fanwood"/>
              </a:rPr>
              <a:t>Library of Congress: Ask a Librarian: </a:t>
            </a:r>
            <a:r>
              <a:rPr lang="en-US" sz="1200" dirty="0" smtClean="0">
                <a:latin typeface="Fanwood"/>
                <a:cs typeface="Fanwood"/>
              </a:rPr>
              <a:t>Use the </a:t>
            </a:r>
            <a:r>
              <a:rPr lang="en-US" sz="1200" dirty="0" err="1" smtClean="0">
                <a:latin typeface="Fanwood"/>
                <a:cs typeface="Fanwood"/>
              </a:rPr>
              <a:t>LoC</a:t>
            </a:r>
            <a:r>
              <a:rPr lang="en-US" sz="1200" dirty="0" smtClean="0">
                <a:latin typeface="Fanwood"/>
                <a:cs typeface="Fanwood"/>
              </a:rPr>
              <a:t> Ask a Librarian feature to email a librarian who specializes in your </a:t>
            </a:r>
          </a:p>
          <a:p>
            <a:pPr lvl="1" algn="just"/>
            <a:r>
              <a:rPr lang="en-US" sz="1200" dirty="0" smtClean="0">
                <a:latin typeface="Fanwood"/>
                <a:cs typeface="Fanwood"/>
              </a:rPr>
              <a:t>research area, and you should receive a reply within 5 business days</a:t>
            </a:r>
            <a:endParaRPr lang="en-US" sz="1200" b="1" dirty="0" smtClean="0">
              <a:latin typeface="Fanwood"/>
              <a:cs typeface="Fanwood"/>
            </a:endParaRPr>
          </a:p>
          <a:p>
            <a:pPr marL="171450" indent="-171450" algn="just">
              <a:buFont typeface="Arial"/>
              <a:buChar char="•"/>
            </a:pPr>
            <a:r>
              <a:rPr lang="en-US" sz="1200" b="1" dirty="0" smtClean="0">
                <a:latin typeface="Fanwood"/>
                <a:cs typeface="Fanwood"/>
              </a:rPr>
              <a:t>Twitter</a:t>
            </a:r>
            <a:r>
              <a:rPr lang="en-US" sz="1200" dirty="0" smtClean="0">
                <a:latin typeface="Fanwood"/>
                <a:cs typeface="Fanwood"/>
              </a:rPr>
              <a:t>: use #</a:t>
            </a:r>
            <a:r>
              <a:rPr lang="en-US" sz="1200" dirty="0" err="1" smtClean="0">
                <a:latin typeface="Fanwood"/>
                <a:cs typeface="Fanwood"/>
              </a:rPr>
              <a:t>hashtags</a:t>
            </a:r>
            <a:r>
              <a:rPr lang="en-US" sz="1200" dirty="0" smtClean="0">
                <a:latin typeface="Fanwood"/>
                <a:cs typeface="Fanwood"/>
              </a:rPr>
              <a:t> to search for tweets, and use </a:t>
            </a:r>
            <a:r>
              <a:rPr lang="en-US" sz="1200" i="1" dirty="0" smtClean="0">
                <a:latin typeface="Fanwood"/>
                <a:cs typeface="Fanwood"/>
              </a:rPr>
              <a:t>Advanced Search &gt;</a:t>
            </a:r>
            <a:r>
              <a:rPr lang="en-US" sz="1200" dirty="0" smtClean="0">
                <a:latin typeface="Fanwood"/>
                <a:cs typeface="Fanwood"/>
              </a:rPr>
              <a:t>&gt; </a:t>
            </a:r>
            <a:r>
              <a:rPr lang="en-US" sz="1200" i="1" dirty="0" smtClean="0">
                <a:latin typeface="Fanwood"/>
                <a:cs typeface="Fanwood"/>
              </a:rPr>
              <a:t>Near This Place </a:t>
            </a:r>
            <a:r>
              <a:rPr lang="en-US" sz="1200" dirty="0" smtClean="0">
                <a:latin typeface="Fanwood"/>
                <a:cs typeface="Fanwood"/>
              </a:rPr>
              <a:t>to search for location-specific 	tweets (useful if you’re exploring local news and history!)</a:t>
            </a:r>
            <a:endParaRPr lang="en-US" sz="1200" b="1" dirty="0" smtClean="0">
              <a:latin typeface="Fanwood"/>
              <a:cs typeface="Fanwood"/>
            </a:endParaRPr>
          </a:p>
          <a:p>
            <a:pPr marL="171450" indent="-171450" algn="just">
              <a:buFont typeface="Arial"/>
              <a:buChar char="•"/>
            </a:pPr>
            <a:r>
              <a:rPr lang="en-US" sz="1200" b="1" dirty="0" err="1" smtClean="0">
                <a:latin typeface="Fanwood"/>
                <a:cs typeface="Fanwood"/>
              </a:rPr>
              <a:t>OpenStatusSearch.com</a:t>
            </a:r>
            <a:r>
              <a:rPr lang="en-US" sz="1200" b="1" dirty="0" smtClean="0">
                <a:latin typeface="Fanwood"/>
                <a:cs typeface="Fanwood"/>
              </a:rPr>
              <a:t>: </a:t>
            </a:r>
            <a:r>
              <a:rPr lang="en-US" sz="1200" dirty="0">
                <a:latin typeface="Fanwood"/>
                <a:cs typeface="Fanwood"/>
              </a:rPr>
              <a:t>s</a:t>
            </a:r>
            <a:r>
              <a:rPr lang="en-US" sz="1200" dirty="0" smtClean="0">
                <a:latin typeface="Fanwood"/>
                <a:cs typeface="Fanwood"/>
              </a:rPr>
              <a:t>earch public FB statuses to see what people are saying. This is useful for social media </a:t>
            </a:r>
          </a:p>
          <a:p>
            <a:pPr lvl="1" algn="just"/>
            <a:r>
              <a:rPr lang="en-US" sz="1200" dirty="0" smtClean="0">
                <a:latin typeface="Fanwood"/>
                <a:cs typeface="Fanwood"/>
              </a:rPr>
              <a:t>activism research.  </a:t>
            </a:r>
          </a:p>
          <a:p>
            <a:pPr marL="171450" indent="-171450" algn="just">
              <a:buFont typeface="Arial"/>
              <a:buChar char="•"/>
            </a:pPr>
            <a:r>
              <a:rPr lang="en-US" sz="1200" b="1" dirty="0" smtClean="0">
                <a:latin typeface="Fanwood"/>
                <a:cs typeface="Fanwood"/>
              </a:rPr>
              <a:t>Google Blog Search</a:t>
            </a:r>
            <a:r>
              <a:rPr lang="en-US" sz="1200" dirty="0" smtClean="0">
                <a:latin typeface="Fanwood"/>
                <a:cs typeface="Fanwood"/>
              </a:rPr>
              <a:t>: search engine for blogs</a:t>
            </a:r>
          </a:p>
          <a:p>
            <a:pPr marL="680862" lvl="1" indent="-171450" algn="just">
              <a:buFont typeface="Arial"/>
              <a:buChar char="•"/>
            </a:pPr>
            <a:r>
              <a:rPr lang="en-US" sz="1200" dirty="0" smtClean="0">
                <a:latin typeface="Fanwood"/>
                <a:cs typeface="Fanwood"/>
              </a:rPr>
              <a:t>Because of the way Google Blog Search finds blogs, it is updated much faster than a regular Google search</a:t>
            </a:r>
          </a:p>
          <a:p>
            <a:pPr marL="171450" indent="-171450" algn="just">
              <a:buFont typeface="Arial"/>
              <a:buChar char="•"/>
            </a:pPr>
            <a:r>
              <a:rPr lang="en-US" sz="1200" b="1" dirty="0" err="1" smtClean="0">
                <a:latin typeface="Fanwood"/>
                <a:cs typeface="Fanwood"/>
              </a:rPr>
              <a:t>Addictomatic</a:t>
            </a:r>
            <a:r>
              <a:rPr lang="en-US" sz="1200" dirty="0" smtClean="0">
                <a:latin typeface="Fanwood"/>
                <a:cs typeface="Fanwood"/>
              </a:rPr>
              <a:t>: news aggregator</a:t>
            </a:r>
          </a:p>
          <a:p>
            <a:pPr marL="680862" lvl="1" indent="-171450" algn="just">
              <a:buFont typeface="Arial"/>
              <a:buChar char="•"/>
            </a:pPr>
            <a:r>
              <a:rPr lang="en-US" sz="1200" dirty="0" err="1" smtClean="0">
                <a:latin typeface="Fanwood"/>
                <a:cs typeface="Fanwood"/>
              </a:rPr>
              <a:t>Addictomatic</a:t>
            </a:r>
            <a:r>
              <a:rPr lang="en-US" sz="1200" dirty="0" smtClean="0">
                <a:latin typeface="Fanwood"/>
                <a:cs typeface="Fanwood"/>
              </a:rPr>
              <a:t> also searches YouTube, Flickr, and Twitter, and displays everything on one page</a:t>
            </a:r>
          </a:p>
          <a:p>
            <a:pPr marL="171450" indent="-171450" algn="just">
              <a:buFont typeface="Arial"/>
              <a:buChar char="•"/>
            </a:pPr>
            <a:endParaRPr lang="en-US" sz="1200" b="1" dirty="0">
              <a:latin typeface="Fanwood"/>
              <a:cs typeface="Fanwood"/>
            </a:endParaRPr>
          </a:p>
          <a:p>
            <a:pPr algn="just"/>
            <a:r>
              <a:rPr lang="en-US" sz="1400" b="1" dirty="0" smtClean="0">
                <a:solidFill>
                  <a:srgbClr val="FF0000"/>
                </a:solidFill>
                <a:latin typeface="Fanwood"/>
                <a:cs typeface="Fanwood"/>
              </a:rPr>
              <a:t>Say: </a:t>
            </a:r>
            <a:r>
              <a:rPr lang="en-US" sz="1200" dirty="0" smtClean="0">
                <a:solidFill>
                  <a:srgbClr val="000000"/>
                </a:solidFill>
                <a:latin typeface="Fanwood"/>
                <a:cs typeface="Fanwood"/>
              </a:rPr>
              <a:t>Are there other places on the internet that you go to, in order to find information?</a:t>
            </a:r>
          </a:p>
          <a:p>
            <a:pPr algn="just"/>
            <a:endParaRPr lang="en-US" sz="1200" i="1" dirty="0">
              <a:solidFill>
                <a:srgbClr val="000000"/>
              </a:solidFill>
              <a:latin typeface="Fanwood"/>
              <a:cs typeface="Fanwood"/>
            </a:endParaRPr>
          </a:p>
          <a:p>
            <a:pPr algn="just"/>
            <a:r>
              <a:rPr lang="en-US" sz="1200" i="1" dirty="0" smtClean="0">
                <a:solidFill>
                  <a:srgbClr val="000000"/>
                </a:solidFill>
                <a:latin typeface="Fanwood"/>
                <a:cs typeface="Fanwood"/>
              </a:rPr>
              <a:t>[Pass out Resources Handout]</a:t>
            </a:r>
            <a:endParaRPr lang="en-US" sz="1200" i="1" dirty="0">
              <a:solidFill>
                <a:srgbClr val="000000"/>
              </a:solidFill>
              <a:latin typeface="Fanwood"/>
              <a:cs typeface="Fanwood"/>
            </a:endParaRPr>
          </a:p>
          <a:p>
            <a:pPr algn="just"/>
            <a:endParaRPr lang="en-US" sz="1200" dirty="0" smtClean="0">
              <a:latin typeface="Fanwood"/>
              <a:cs typeface="Fanwood"/>
            </a:endParaRPr>
          </a:p>
        </p:txBody>
      </p:sp>
    </p:spTree>
    <p:extLst>
      <p:ext uri="{BB962C8B-B14F-4D97-AF65-F5344CB8AC3E}">
        <p14:creationId xmlns:p14="http://schemas.microsoft.com/office/powerpoint/2010/main" val="2631311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067" y="156554"/>
            <a:ext cx="3313728" cy="954107"/>
          </a:xfrm>
          <a:prstGeom prst="rect">
            <a:avLst/>
          </a:prstGeom>
          <a:noFill/>
        </p:spPr>
        <p:txBody>
          <a:bodyPr wrap="none" rtlCol="0">
            <a:spAutoFit/>
          </a:bodyPr>
          <a:lstStyle/>
          <a:p>
            <a:r>
              <a:rPr lang="en-US" sz="3600" b="1" dirty="0" smtClean="0">
                <a:solidFill>
                  <a:srgbClr val="FF0000"/>
                </a:solidFill>
                <a:latin typeface="Fanwood"/>
                <a:cs typeface="Fanwood"/>
              </a:rPr>
              <a:t>Search Challenge</a:t>
            </a:r>
          </a:p>
          <a:p>
            <a:r>
              <a:rPr lang="en-US" dirty="0" smtClean="0">
                <a:latin typeface="Fanwood"/>
                <a:cs typeface="Fanwood"/>
              </a:rPr>
              <a:t>(20 minutes)</a:t>
            </a:r>
            <a:endParaRPr lang="en-US" dirty="0">
              <a:latin typeface="Fanwood"/>
              <a:cs typeface="Fanwood"/>
            </a:endParaRPr>
          </a:p>
        </p:txBody>
      </p:sp>
      <p:sp>
        <p:nvSpPr>
          <p:cNvPr id="5" name="TextBox 4"/>
          <p:cNvSpPr txBox="1"/>
          <p:nvPr/>
        </p:nvSpPr>
        <p:spPr>
          <a:xfrm>
            <a:off x="237066" y="1185332"/>
            <a:ext cx="7229825" cy="3170098"/>
          </a:xfrm>
          <a:prstGeom prst="rect">
            <a:avLst/>
          </a:prstGeom>
          <a:noFill/>
        </p:spPr>
        <p:txBody>
          <a:bodyPr wrap="square" rtlCol="0">
            <a:spAutoFit/>
          </a:bodyPr>
          <a:lstStyle/>
          <a:p>
            <a:pPr algn="just"/>
            <a:r>
              <a:rPr lang="en-US" sz="1400" b="1" dirty="0" smtClean="0">
                <a:solidFill>
                  <a:srgbClr val="FF0000"/>
                </a:solidFill>
                <a:latin typeface="Fanwood"/>
                <a:cs typeface="Fanwood"/>
              </a:rPr>
              <a:t>Goal: </a:t>
            </a:r>
            <a:r>
              <a:rPr lang="en-US" sz="1200" dirty="0" smtClean="0">
                <a:solidFill>
                  <a:srgbClr val="000000"/>
                </a:solidFill>
                <a:latin typeface="Fanwood"/>
                <a:cs typeface="Fanwood"/>
              </a:rPr>
              <a:t>To practice research skills on the internet, using traditional and non-traditional sources.</a:t>
            </a:r>
          </a:p>
          <a:p>
            <a:pPr algn="just"/>
            <a:r>
              <a:rPr lang="en-US" sz="1200" i="1" dirty="0" smtClean="0">
                <a:latin typeface="Fanwood"/>
                <a:cs typeface="Fanwood"/>
              </a:rPr>
              <a:t>[Note: This activity was adapted from one found here, created </a:t>
            </a:r>
            <a:r>
              <a:rPr lang="en-US" sz="1200" i="1" dirty="0">
                <a:latin typeface="Fanwood"/>
                <a:cs typeface="Fanwood"/>
              </a:rPr>
              <a:t>by Kelly Burns: </a:t>
            </a:r>
            <a:r>
              <a:rPr lang="en-US" sz="1200" i="1" dirty="0">
                <a:latin typeface="Fanwood"/>
                <a:cs typeface="Fanwood"/>
                <a:hlinkClick r:id="rId2"/>
              </a:rPr>
              <a:t>http://www.aejmc.org/topics/archives/</a:t>
            </a:r>
            <a:r>
              <a:rPr lang="en-US" sz="1200" i="1" dirty="0" smtClean="0">
                <a:latin typeface="Fanwood"/>
                <a:cs typeface="Fanwood"/>
                <a:hlinkClick r:id="rId2"/>
              </a:rPr>
              <a:t>1299</a:t>
            </a:r>
            <a:r>
              <a:rPr lang="en-US" sz="1200" i="1" dirty="0" smtClean="0">
                <a:latin typeface="Fanwood"/>
                <a:cs typeface="Fanwood"/>
              </a:rPr>
              <a:t>]</a:t>
            </a:r>
          </a:p>
          <a:p>
            <a:pPr algn="just"/>
            <a:endParaRPr lang="en-US" sz="1200" dirty="0">
              <a:latin typeface="Fanwood"/>
              <a:cs typeface="Fanwood"/>
            </a:endParaRPr>
          </a:p>
          <a:p>
            <a:pPr algn="just"/>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Computers (1+ per team) with internet access, resources handout, </a:t>
            </a:r>
            <a:r>
              <a:rPr lang="en-US" sz="1200" dirty="0" err="1" smtClean="0">
                <a:solidFill>
                  <a:srgbClr val="000000"/>
                </a:solidFill>
                <a:latin typeface="Fanwood"/>
                <a:cs typeface="Fanwood"/>
              </a:rPr>
              <a:t>Prezi</a:t>
            </a:r>
            <a:endParaRPr lang="en-US" sz="1200" dirty="0" smtClean="0">
              <a:solidFill>
                <a:srgbClr val="000000"/>
              </a:solidFill>
              <a:latin typeface="Fanwood"/>
              <a:cs typeface="Fanwood"/>
            </a:endParaRPr>
          </a:p>
          <a:p>
            <a:pPr algn="just"/>
            <a:endParaRPr lang="en-US" sz="1400" b="1" dirty="0">
              <a:solidFill>
                <a:srgbClr val="953735"/>
              </a:solidFill>
              <a:latin typeface="Fanwood"/>
              <a:cs typeface="Fanwood"/>
            </a:endParaRPr>
          </a:p>
          <a:p>
            <a:pPr algn="just"/>
            <a:r>
              <a:rPr lang="en-US" sz="1400" b="1" dirty="0" smtClean="0">
                <a:solidFill>
                  <a:srgbClr val="FF0000"/>
                </a:solidFill>
                <a:latin typeface="Fanwood"/>
                <a:cs typeface="Fanwood"/>
              </a:rPr>
              <a:t>Say: </a:t>
            </a:r>
            <a:r>
              <a:rPr lang="en-US" sz="1200" dirty="0" smtClean="0">
                <a:latin typeface="Fanwood"/>
                <a:cs typeface="Fanwood"/>
              </a:rPr>
              <a:t>We’ve talked about how to search and evaluate information online. Now we’re going to put those skills into practice. One Direction, the band, has a movie coming out: </a:t>
            </a:r>
            <a:r>
              <a:rPr lang="en-US" sz="1200" b="1" dirty="0" smtClean="0">
                <a:latin typeface="Fanwood"/>
                <a:cs typeface="Fanwood"/>
              </a:rPr>
              <a:t>1D3D</a:t>
            </a:r>
            <a:r>
              <a:rPr lang="en-US" sz="1200" dirty="0" smtClean="0">
                <a:latin typeface="Fanwood"/>
                <a:cs typeface="Fanwood"/>
              </a:rPr>
              <a:t>, or </a:t>
            </a:r>
            <a:r>
              <a:rPr lang="en-US" sz="1200" b="1" dirty="0" smtClean="0">
                <a:latin typeface="Fanwood"/>
                <a:cs typeface="Fanwood"/>
              </a:rPr>
              <a:t>One Direction: This is Us</a:t>
            </a:r>
            <a:r>
              <a:rPr lang="en-US" sz="1200" dirty="0" smtClean="0">
                <a:latin typeface="Fanwood"/>
                <a:cs typeface="Fanwood"/>
              </a:rPr>
              <a:t>. One Direction has hired </a:t>
            </a:r>
            <a:r>
              <a:rPr lang="en-US" sz="1200" i="1" dirty="0" smtClean="0">
                <a:latin typeface="Fanwood"/>
                <a:cs typeface="Fanwood"/>
              </a:rPr>
              <a:t>YOUR TEAM</a:t>
            </a:r>
            <a:r>
              <a:rPr lang="en-US" sz="1200" dirty="0" smtClean="0">
                <a:latin typeface="Fanwood"/>
                <a:cs typeface="Fanwood"/>
              </a:rPr>
              <a:t> to be their advertising directors. It’s your job to figure out what people are saying about the movie now, and to create a plan for future advertising. Are they advertising enough on Facebook, but not Twitter? Should there be more news articles about them? Find </a:t>
            </a:r>
            <a:r>
              <a:rPr lang="en-US" sz="1200" b="1" dirty="0" smtClean="0">
                <a:latin typeface="Fanwood"/>
                <a:cs typeface="Fanwood"/>
              </a:rPr>
              <a:t>10 pieces</a:t>
            </a:r>
            <a:r>
              <a:rPr lang="en-US" sz="1200" dirty="0" smtClean="0">
                <a:latin typeface="Fanwood"/>
                <a:cs typeface="Fanwood"/>
              </a:rPr>
              <a:t> of </a:t>
            </a:r>
            <a:r>
              <a:rPr lang="en-US" sz="1200" b="1" dirty="0" smtClean="0">
                <a:latin typeface="Fanwood"/>
                <a:cs typeface="Fanwood"/>
              </a:rPr>
              <a:t>interesting and/or useful information</a:t>
            </a:r>
            <a:r>
              <a:rPr lang="en-US" sz="1200" dirty="0" smtClean="0">
                <a:latin typeface="Fanwood"/>
                <a:cs typeface="Fanwood"/>
              </a:rPr>
              <a:t> about the new movie, from as many different websites as possible (use your Resources Handout!). You have </a:t>
            </a:r>
            <a:r>
              <a:rPr lang="en-US" sz="1200" b="1" dirty="0" smtClean="0">
                <a:latin typeface="Fanwood"/>
                <a:cs typeface="Fanwood"/>
              </a:rPr>
              <a:t>twenty minutes</a:t>
            </a:r>
            <a:r>
              <a:rPr lang="en-US" sz="1200" dirty="0" smtClean="0">
                <a:latin typeface="Fanwood"/>
                <a:cs typeface="Fanwood"/>
              </a:rPr>
              <a:t>. Remember, you must present a list of the information you found, as well as </a:t>
            </a:r>
            <a:r>
              <a:rPr lang="en-US" sz="1200" b="1" dirty="0" smtClean="0">
                <a:latin typeface="Fanwood"/>
                <a:cs typeface="Fanwood"/>
              </a:rPr>
              <a:t>citations for that information</a:t>
            </a:r>
            <a:r>
              <a:rPr lang="en-US" sz="1200" dirty="0" smtClean="0">
                <a:latin typeface="Fanwood"/>
                <a:cs typeface="Fanwood"/>
              </a:rPr>
              <a:t>.</a:t>
            </a:r>
          </a:p>
          <a:p>
            <a:pPr algn="just"/>
            <a:endParaRPr lang="en-US" sz="1200" dirty="0">
              <a:latin typeface="Fanwood"/>
              <a:cs typeface="Fanwood"/>
            </a:endParaRPr>
          </a:p>
          <a:p>
            <a:pPr algn="just"/>
            <a:r>
              <a:rPr lang="en-US" sz="1200" dirty="0" smtClean="0">
                <a:latin typeface="Fanwood"/>
                <a:cs typeface="Fanwood"/>
              </a:rPr>
              <a:t>[</a:t>
            </a:r>
            <a:r>
              <a:rPr lang="en-US" sz="1200" i="1" dirty="0" smtClean="0">
                <a:latin typeface="Fanwood"/>
                <a:cs typeface="Fanwood"/>
              </a:rPr>
              <a:t>Note: Another option is to split students into teams for different movies/brands, if there are enough students.]</a:t>
            </a:r>
            <a:endParaRPr lang="en-US" sz="1200" i="1" dirty="0" smtClean="0">
              <a:solidFill>
                <a:srgbClr val="000000"/>
              </a:solidFill>
              <a:latin typeface="Fanwood"/>
              <a:cs typeface="Fanwood"/>
            </a:endParaRPr>
          </a:p>
          <a:p>
            <a:pPr algn="just"/>
            <a:endParaRPr lang="en-US" sz="1200" i="1" dirty="0">
              <a:solidFill>
                <a:srgbClr val="000000"/>
              </a:solidFill>
              <a:latin typeface="Fanwood"/>
              <a:cs typeface="Fanwood"/>
            </a:endParaRPr>
          </a:p>
          <a:p>
            <a:pPr algn="just"/>
            <a:endParaRPr lang="en-US" sz="1200" dirty="0" smtClean="0">
              <a:latin typeface="Fanwood"/>
              <a:cs typeface="Fanwood"/>
            </a:endParaRPr>
          </a:p>
        </p:txBody>
      </p:sp>
      <p:sp>
        <p:nvSpPr>
          <p:cNvPr id="6" name="TextBox 5"/>
          <p:cNvSpPr txBox="1"/>
          <p:nvPr/>
        </p:nvSpPr>
        <p:spPr>
          <a:xfrm>
            <a:off x="338668" y="4168300"/>
            <a:ext cx="3326552" cy="954107"/>
          </a:xfrm>
          <a:prstGeom prst="rect">
            <a:avLst/>
          </a:prstGeom>
          <a:noFill/>
        </p:spPr>
        <p:txBody>
          <a:bodyPr wrap="none" rtlCol="0">
            <a:spAutoFit/>
          </a:bodyPr>
          <a:lstStyle/>
          <a:p>
            <a:r>
              <a:rPr lang="en-US" sz="3600" b="1" dirty="0" smtClean="0">
                <a:solidFill>
                  <a:srgbClr val="FF0000"/>
                </a:solidFill>
                <a:latin typeface="Fanwood"/>
                <a:cs typeface="Fanwood"/>
              </a:rPr>
              <a:t>Debrief/</a:t>
            </a:r>
            <a:r>
              <a:rPr lang="en-US" sz="3600" b="1" dirty="0" err="1" smtClean="0">
                <a:solidFill>
                  <a:srgbClr val="FF0000"/>
                </a:solidFill>
                <a:latin typeface="Fanwood"/>
                <a:cs typeface="Fanwood"/>
              </a:rPr>
              <a:t>Shareout</a:t>
            </a:r>
            <a:endParaRPr lang="en-US" sz="3600" b="1" dirty="0" smtClean="0">
              <a:solidFill>
                <a:srgbClr val="FF0000"/>
              </a:solidFill>
              <a:latin typeface="Fanwood"/>
              <a:cs typeface="Fanwood"/>
            </a:endParaRPr>
          </a:p>
          <a:p>
            <a:r>
              <a:rPr lang="en-US" dirty="0" smtClean="0">
                <a:latin typeface="Fanwood"/>
                <a:cs typeface="Fanwood"/>
              </a:rPr>
              <a:t>(10 minutes)</a:t>
            </a:r>
            <a:endParaRPr lang="en-US" dirty="0">
              <a:latin typeface="Fanwood"/>
              <a:cs typeface="Fanwood"/>
            </a:endParaRPr>
          </a:p>
        </p:txBody>
      </p:sp>
      <p:sp>
        <p:nvSpPr>
          <p:cNvPr id="7" name="TextBox 6"/>
          <p:cNvSpPr txBox="1"/>
          <p:nvPr/>
        </p:nvSpPr>
        <p:spPr>
          <a:xfrm>
            <a:off x="338668" y="5122407"/>
            <a:ext cx="7205202" cy="1231106"/>
          </a:xfrm>
          <a:prstGeom prst="rect">
            <a:avLst/>
          </a:prstGeom>
          <a:noFill/>
        </p:spPr>
        <p:txBody>
          <a:bodyPr wrap="square" rtlCol="0">
            <a:spAutoFit/>
          </a:bodyPr>
          <a:lstStyle/>
          <a:p>
            <a:r>
              <a:rPr lang="en-US" sz="1200" i="1" dirty="0" smtClean="0">
                <a:latin typeface="Fanwood"/>
                <a:cs typeface="Fanwood"/>
              </a:rPr>
              <a:t>[Ask participants to share their findings/advertising plan.]</a:t>
            </a:r>
          </a:p>
          <a:p>
            <a:endParaRPr lang="en-US" sz="1200" i="1" dirty="0">
              <a:latin typeface="Fanwood"/>
              <a:cs typeface="Fanwood"/>
            </a:endParaRPr>
          </a:p>
          <a:p>
            <a:r>
              <a:rPr lang="en-US" sz="1400" b="1" dirty="0" smtClean="0">
                <a:solidFill>
                  <a:srgbClr val="FF0000"/>
                </a:solidFill>
                <a:latin typeface="Fanwood"/>
                <a:cs typeface="Fanwood"/>
              </a:rPr>
              <a:t>Say: </a:t>
            </a:r>
          </a:p>
          <a:p>
            <a:pPr marL="171450" indent="-171450">
              <a:buFont typeface="Arial"/>
              <a:buChar char="•"/>
            </a:pPr>
            <a:r>
              <a:rPr lang="en-US" sz="1200" dirty="0" smtClean="0">
                <a:latin typeface="Fanwood"/>
                <a:cs typeface="Fanwood"/>
              </a:rPr>
              <a:t>What was your best search strategy? What didn’t work so well?</a:t>
            </a:r>
          </a:p>
          <a:p>
            <a:pPr marL="171450" indent="-171450">
              <a:buFont typeface="Arial"/>
              <a:buChar char="•"/>
            </a:pPr>
            <a:r>
              <a:rPr lang="en-US" sz="1200" dirty="0" smtClean="0">
                <a:latin typeface="Fanwood"/>
                <a:cs typeface="Fanwood"/>
              </a:rPr>
              <a:t>Which websites (platforms) were easier to search than others?</a:t>
            </a:r>
          </a:p>
          <a:p>
            <a:pPr marL="171450" indent="-171450">
              <a:buFont typeface="Arial"/>
              <a:buChar char="•"/>
            </a:pPr>
            <a:r>
              <a:rPr lang="en-US" sz="1200" dirty="0" smtClean="0">
                <a:latin typeface="Fanwood"/>
                <a:cs typeface="Fanwood"/>
              </a:rPr>
              <a:t>For your own projects, which websites do you think try to use for advertising?</a:t>
            </a:r>
            <a:endParaRPr lang="en-US" sz="1200" dirty="0">
              <a:latin typeface="Fanwood"/>
              <a:cs typeface="Fanwood"/>
            </a:endParaRPr>
          </a:p>
        </p:txBody>
      </p:sp>
    </p:spTree>
    <p:extLst>
      <p:ext uri="{BB962C8B-B14F-4D97-AF65-F5344CB8AC3E}">
        <p14:creationId xmlns:p14="http://schemas.microsoft.com/office/powerpoint/2010/main" val="2185477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8668" y="362004"/>
            <a:ext cx="1595309" cy="954107"/>
          </a:xfrm>
          <a:prstGeom prst="rect">
            <a:avLst/>
          </a:prstGeom>
          <a:noFill/>
        </p:spPr>
        <p:txBody>
          <a:bodyPr wrap="none" rtlCol="0">
            <a:spAutoFit/>
          </a:bodyPr>
          <a:lstStyle/>
          <a:p>
            <a:r>
              <a:rPr lang="en-US" sz="3600" b="1" dirty="0" smtClean="0">
                <a:solidFill>
                  <a:srgbClr val="FF0000"/>
                </a:solidFill>
                <a:latin typeface="Fanwood"/>
                <a:cs typeface="Fanwood"/>
              </a:rPr>
              <a:t>Closure</a:t>
            </a:r>
          </a:p>
          <a:p>
            <a:r>
              <a:rPr lang="en-US" dirty="0" smtClean="0">
                <a:latin typeface="Fanwood"/>
                <a:cs typeface="Fanwood"/>
              </a:rPr>
              <a:t>(5 </a:t>
            </a:r>
            <a:r>
              <a:rPr lang="en-US" dirty="0" smtClean="0">
                <a:latin typeface="Fanwood"/>
                <a:cs typeface="Fanwood"/>
              </a:rPr>
              <a:t>minutes)</a:t>
            </a:r>
            <a:endParaRPr lang="en-US" dirty="0">
              <a:latin typeface="Fanwood"/>
              <a:cs typeface="Fanwood"/>
            </a:endParaRPr>
          </a:p>
        </p:txBody>
      </p:sp>
      <p:sp>
        <p:nvSpPr>
          <p:cNvPr id="7" name="TextBox 6"/>
          <p:cNvSpPr txBox="1"/>
          <p:nvPr/>
        </p:nvSpPr>
        <p:spPr>
          <a:xfrm>
            <a:off x="338668" y="1357084"/>
            <a:ext cx="7268171" cy="1600438"/>
          </a:xfrm>
          <a:prstGeom prst="rect">
            <a:avLst/>
          </a:prstGeom>
          <a:noFill/>
        </p:spPr>
        <p:txBody>
          <a:bodyPr wrap="square" rtlCol="0">
            <a:spAutoFit/>
          </a:bodyPr>
          <a:lstStyle/>
          <a:p>
            <a:r>
              <a:rPr lang="en-US" sz="1400" b="1" dirty="0" smtClean="0">
                <a:solidFill>
                  <a:srgbClr val="FF0000"/>
                </a:solidFill>
                <a:latin typeface="Fanwood"/>
                <a:cs typeface="Fanwood"/>
              </a:rPr>
              <a:t>Say</a:t>
            </a:r>
            <a:r>
              <a:rPr lang="en-US" sz="1400" b="1" dirty="0" smtClean="0">
                <a:solidFill>
                  <a:schemeClr val="accent2">
                    <a:lumMod val="75000"/>
                  </a:schemeClr>
                </a:solidFill>
                <a:latin typeface="Fanwood"/>
                <a:cs typeface="Fanwood"/>
              </a:rPr>
              <a:t>:</a:t>
            </a:r>
            <a:r>
              <a:rPr lang="en-US" sz="1400" dirty="0" smtClean="0">
                <a:solidFill>
                  <a:schemeClr val="accent2">
                    <a:lumMod val="75000"/>
                  </a:schemeClr>
                </a:solidFill>
                <a:latin typeface="Fanwood"/>
                <a:cs typeface="Fanwood"/>
              </a:rPr>
              <a:t> </a:t>
            </a:r>
            <a:r>
              <a:rPr lang="en-US" sz="1200" dirty="0" smtClean="0">
                <a:latin typeface="Fanwood"/>
                <a:cs typeface="Fanwood"/>
              </a:rPr>
              <a:t>Thank you </a:t>
            </a:r>
            <a:r>
              <a:rPr lang="en-US" sz="1200" b="1" i="1" dirty="0" smtClean="0">
                <a:latin typeface="Fanwood"/>
                <a:cs typeface="Fanwood"/>
              </a:rPr>
              <a:t>so</a:t>
            </a:r>
            <a:r>
              <a:rPr lang="en-US" sz="1200" dirty="0">
                <a:latin typeface="Fanwood"/>
                <a:cs typeface="Fanwood"/>
              </a:rPr>
              <a:t> </a:t>
            </a:r>
            <a:r>
              <a:rPr lang="en-US" sz="1200" dirty="0" smtClean="0">
                <a:latin typeface="Fanwood"/>
                <a:cs typeface="Fanwood"/>
              </a:rPr>
              <a:t>much for participating in all of today’s activities! What is one thing you learned from the games we played today? </a:t>
            </a:r>
            <a:r>
              <a:rPr lang="en-US" sz="1200" i="1" dirty="0" smtClean="0">
                <a:latin typeface="Fanwood"/>
                <a:cs typeface="Fanwood"/>
              </a:rPr>
              <a:t>[Wait for response.] </a:t>
            </a:r>
            <a:r>
              <a:rPr lang="en-US" sz="1200" dirty="0" smtClean="0">
                <a:latin typeface="Fanwood"/>
                <a:cs typeface="Fanwood"/>
              </a:rPr>
              <a:t>That’s awesome! We also talked about different things which are important to think about when you search for information. What are some of those factors? </a:t>
            </a:r>
            <a:r>
              <a:rPr lang="en-US" sz="1200" i="1" dirty="0" smtClean="0">
                <a:latin typeface="Fanwood"/>
                <a:cs typeface="Fanwood"/>
              </a:rPr>
              <a:t>[Wait for response.] </a:t>
            </a:r>
            <a:r>
              <a:rPr lang="en-US" sz="1200" dirty="0" smtClean="0">
                <a:latin typeface="Fanwood"/>
                <a:cs typeface="Fanwood"/>
              </a:rPr>
              <a:t>Don’t forget that it’s important to not just consider the content of a website, but other things too, such as when it was </a:t>
            </a:r>
            <a:r>
              <a:rPr lang="en-US" sz="1200" b="1" dirty="0" smtClean="0">
                <a:latin typeface="Fanwood"/>
                <a:cs typeface="Fanwood"/>
              </a:rPr>
              <a:t>last updated, the source</a:t>
            </a:r>
            <a:r>
              <a:rPr lang="en-US" sz="1200" dirty="0" smtClean="0">
                <a:latin typeface="Fanwood"/>
                <a:cs typeface="Fanwood"/>
              </a:rPr>
              <a:t> of the information, </a:t>
            </a:r>
            <a:r>
              <a:rPr lang="en-US" sz="1200" b="1" dirty="0" smtClean="0">
                <a:latin typeface="Fanwood"/>
                <a:cs typeface="Fanwood"/>
              </a:rPr>
              <a:t>relevance</a:t>
            </a:r>
            <a:r>
              <a:rPr lang="en-US" sz="1200" dirty="0" smtClean="0">
                <a:latin typeface="Fanwood"/>
                <a:cs typeface="Fanwood"/>
              </a:rPr>
              <a:t>, and </a:t>
            </a:r>
            <a:r>
              <a:rPr lang="en-US" sz="1200" b="1" dirty="0" smtClean="0">
                <a:latin typeface="Fanwood"/>
                <a:cs typeface="Fanwood"/>
              </a:rPr>
              <a:t>accessibility</a:t>
            </a:r>
            <a:r>
              <a:rPr lang="en-US" sz="1200" dirty="0" smtClean="0">
                <a:latin typeface="Fanwood"/>
                <a:cs typeface="Fanwood"/>
              </a:rPr>
              <a:t>. </a:t>
            </a:r>
          </a:p>
          <a:p>
            <a:endParaRPr lang="en-US" sz="1200" b="1" dirty="0">
              <a:latin typeface="Fanwood"/>
              <a:cs typeface="Fanwood"/>
            </a:endParaRPr>
          </a:p>
          <a:p>
            <a:r>
              <a:rPr lang="en-US" sz="1200" dirty="0" smtClean="0">
                <a:latin typeface="Fanwood"/>
                <a:cs typeface="Fanwood"/>
              </a:rPr>
              <a:t>After we talked about searching and evaluating information, we also talked about ways for you to do research online. What were some of those ways? How will you actually use these research resources?</a:t>
            </a:r>
          </a:p>
        </p:txBody>
      </p:sp>
    </p:spTree>
    <p:extLst>
      <p:ext uri="{BB962C8B-B14F-4D97-AF65-F5344CB8AC3E}">
        <p14:creationId xmlns:p14="http://schemas.microsoft.com/office/powerpoint/2010/main" val="29994793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4580</TotalTime>
  <Words>1068</Words>
  <Application>Microsoft Macintosh PowerPoint</Application>
  <PresentationFormat>Custom</PresentationFormat>
  <Paragraphs>148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73</cp:revision>
  <cp:lastPrinted>2012-08-14T20:45:06Z</cp:lastPrinted>
  <dcterms:created xsi:type="dcterms:W3CDTF">2012-08-14T15:10:19Z</dcterms:created>
  <dcterms:modified xsi:type="dcterms:W3CDTF">2013-07-24T17:38:28Z</dcterms:modified>
</cp:coreProperties>
</file>